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555" r:id="rId6"/>
    <p:sldId id="556" r:id="rId7"/>
    <p:sldId id="533" r:id="rId8"/>
    <p:sldId id="557" r:id="rId9"/>
    <p:sldId id="558" r:id="rId10"/>
    <p:sldId id="534" r:id="rId11"/>
    <p:sldId id="559" r:id="rId12"/>
    <p:sldId id="313" r:id="rId13"/>
    <p:sldId id="561" r:id="rId14"/>
    <p:sldId id="562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87"/>
    <a:srgbClr val="003773"/>
    <a:srgbClr val="E98B0D"/>
    <a:srgbClr val="E2973C"/>
    <a:srgbClr val="9B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89238" autoAdjust="0"/>
  </p:normalViewPr>
  <p:slideViewPr>
    <p:cSldViewPr snapToGrid="0">
      <p:cViewPr varScale="1">
        <p:scale>
          <a:sx n="98" d="100"/>
          <a:sy n="98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ACB59-F065-1244-A570-06D53F4A2AA1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5A81448-F21C-864B-92CF-3C95962CCB2A}">
      <dgm:prSet phldrT="[Testo]" custT="1"/>
      <dgm:spPr/>
      <dgm:t>
        <a:bodyPr/>
        <a:lstStyle/>
        <a:p>
          <a:r>
            <a:rPr lang="it-IT" sz="4400" b="1" dirty="0">
              <a:latin typeface="Constantia" panose="02030602050306030303" pitchFamily="18" charset="0"/>
            </a:rPr>
            <a:t>Paziente</a:t>
          </a:r>
        </a:p>
      </dgm:t>
    </dgm:pt>
    <dgm:pt modelId="{60CBA308-AA7C-7E45-BE33-DEA123FACB8D}" type="parTrans" cxnId="{8B4738BE-8362-674B-BC0A-327E8572C3BB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3CC5123D-88C6-7046-B3F0-88DB40067744}" type="sibTrans" cxnId="{8B4738BE-8362-674B-BC0A-327E8572C3BB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A33805DD-F30A-8A42-9F14-3F9C32B7A6D5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nutrizionale</a:t>
          </a:r>
        </a:p>
      </dgm:t>
    </dgm:pt>
    <dgm:pt modelId="{9AA83CD7-0FD1-E840-90C9-860C142B0533}" type="parTrans" cxnId="{C12B3D6F-ED88-1245-AB21-10597275603C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CE7CFA80-3F69-C547-B72E-8FCB4F865483}" type="sibTrans" cxnId="{C12B3D6F-ED88-1245-AB21-10597275603C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A4AD224F-AC3C-D742-AB9F-50DBD1C69D40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psicologica</a:t>
          </a:r>
        </a:p>
      </dgm:t>
    </dgm:pt>
    <dgm:pt modelId="{FEC43924-D174-914D-A43E-B63248C0A0CE}" type="parTrans" cxnId="{0AE8C9DB-CD7B-0F48-BC3F-B32BE47ABDCA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CC8A9C0B-BC50-8842-A6B4-F8BF38000F74}" type="sibTrans" cxnId="{0AE8C9DB-CD7B-0F48-BC3F-B32BE47ABDCA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8BB47E0E-751C-7844-8FF5-31585B445827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psichiatrica</a:t>
          </a:r>
        </a:p>
      </dgm:t>
    </dgm:pt>
    <dgm:pt modelId="{D40D5F6C-985B-AA4A-876F-51C985DFC53A}" type="parTrans" cxnId="{59D30959-6FDF-6A45-89E0-8FE02361343E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A5FDEF5E-A88F-E94D-AE8D-628B23160E30}" type="sibTrans" cxnId="{59D30959-6FDF-6A45-89E0-8FE02361343E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9C634326-E9D3-0E4C-9382-5883E322B2F7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medica-internistica</a:t>
          </a:r>
        </a:p>
      </dgm:t>
    </dgm:pt>
    <dgm:pt modelId="{148BD2A4-E739-D140-AC26-B5E16485E35F}" type="parTrans" cxnId="{DC1F1528-DFEC-4349-B8AF-5FD6EDE4301B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23CD4B03-173C-764C-A194-A0D1E01037BB}" type="sibTrans" cxnId="{DC1F1528-DFEC-4349-B8AF-5FD6EDE4301B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61F7F950-93DA-114A-9BB9-4612ABC22853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chirurgica</a:t>
          </a:r>
        </a:p>
      </dgm:t>
    </dgm:pt>
    <dgm:pt modelId="{0832CFCE-7722-D641-AFE2-C238893B8C43}" type="parTrans" cxnId="{581CDC8B-F476-6849-A58C-C3257B4F373E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3EAC920E-A048-904B-AC77-27F240224D5E}" type="sibTrans" cxnId="{581CDC8B-F476-6849-A58C-C3257B4F373E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1123D838-691E-FC49-BA10-444D5262B8B2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endoscopica</a:t>
          </a:r>
        </a:p>
      </dgm:t>
    </dgm:pt>
    <dgm:pt modelId="{AB0EE103-3865-864B-8072-54E5404F2434}" type="parTrans" cxnId="{5826B57D-8922-A249-BC5F-790CA8F9FDFC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104B1E25-7834-834B-B6D3-B955F2F14E7E}" type="sibTrans" cxnId="{5826B57D-8922-A249-BC5F-790CA8F9FDFC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CCE875AE-2B8D-4E4C-A99A-29E4A8C75120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cardiologica</a:t>
          </a:r>
        </a:p>
      </dgm:t>
    </dgm:pt>
    <dgm:pt modelId="{F1AB8DED-1604-4847-9878-1520E92DCB52}" type="parTrans" cxnId="{EFC823CA-F532-3F4B-AA8B-F8E2F1055A3B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2B09B47E-2F96-7849-8F1A-68F50295F507}" type="sibTrans" cxnId="{EFC823CA-F532-3F4B-AA8B-F8E2F1055A3B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30B94932-A333-0641-8F1C-54255254B0EE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endocrino-logica</a:t>
          </a:r>
        </a:p>
      </dgm:t>
    </dgm:pt>
    <dgm:pt modelId="{862B358C-B402-064C-9D41-D7900B697B9A}" type="parTrans" cxnId="{25710EAC-16A8-AF45-A034-CEB32A294F56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D5443C83-7848-4046-83ED-87CA1D30DC0D}" type="sibTrans" cxnId="{25710EAC-16A8-AF45-A034-CEB32A294F56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9622EDB4-E530-C541-9679-950B284BFB38}">
      <dgm:prSet phldrT="[Testo]" custT="1"/>
      <dgm:spPr/>
      <dgm:t>
        <a:bodyPr/>
        <a:lstStyle/>
        <a:p>
          <a:r>
            <a:rPr lang="it-IT" sz="1800" dirty="0">
              <a:latin typeface="Constantia" panose="02030602050306030303" pitchFamily="18" charset="0"/>
            </a:rPr>
            <a:t>Valutazione </a:t>
          </a:r>
          <a:r>
            <a:rPr lang="it-IT" sz="1800" dirty="0" err="1">
              <a:latin typeface="Constantia" panose="02030602050306030303" pitchFamily="18" charset="0"/>
            </a:rPr>
            <a:t>chinesio</a:t>
          </a:r>
          <a:r>
            <a:rPr lang="it-IT" sz="1800" dirty="0">
              <a:latin typeface="Constantia" panose="02030602050306030303" pitchFamily="18" charset="0"/>
            </a:rPr>
            <a:t>-logica</a:t>
          </a:r>
        </a:p>
      </dgm:t>
    </dgm:pt>
    <dgm:pt modelId="{87891533-89A1-6844-93FF-72622B3D1DA6}" type="parTrans" cxnId="{322AA9C3-B9AC-9741-BA95-936A4B1F470E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51897289-66F0-F249-9D80-AABBFEFF5DF5}" type="sibTrans" cxnId="{322AA9C3-B9AC-9741-BA95-936A4B1F470E}">
      <dgm:prSet/>
      <dgm:spPr/>
      <dgm:t>
        <a:bodyPr/>
        <a:lstStyle/>
        <a:p>
          <a:endParaRPr lang="it-IT" sz="2400">
            <a:latin typeface="Constantia" panose="02030602050306030303" pitchFamily="18" charset="0"/>
          </a:endParaRPr>
        </a:p>
      </dgm:t>
    </dgm:pt>
    <dgm:pt modelId="{5B5CB94E-72B3-6840-A416-14380EFAE104}">
      <dgm:prSet/>
      <dgm:spPr/>
      <dgm:t>
        <a:bodyPr/>
        <a:lstStyle/>
        <a:p>
          <a:r>
            <a:rPr lang="it-IT" dirty="0">
              <a:latin typeface="Constantia" panose="02030602050306030303" pitchFamily="18" charset="0"/>
            </a:rPr>
            <a:t>Valutazione radiologica</a:t>
          </a:r>
        </a:p>
      </dgm:t>
    </dgm:pt>
    <dgm:pt modelId="{811E48B6-B24D-254E-9696-D46248895139}" type="parTrans" cxnId="{56B7F6F5-439F-5F40-B4AA-508A7612102D}">
      <dgm:prSet/>
      <dgm:spPr/>
      <dgm:t>
        <a:bodyPr/>
        <a:lstStyle/>
        <a:p>
          <a:endParaRPr lang="it-IT"/>
        </a:p>
      </dgm:t>
    </dgm:pt>
    <dgm:pt modelId="{F491CA26-1D15-8E49-A837-AB394636BD93}" type="sibTrans" cxnId="{56B7F6F5-439F-5F40-B4AA-508A7612102D}">
      <dgm:prSet/>
      <dgm:spPr/>
      <dgm:t>
        <a:bodyPr/>
        <a:lstStyle/>
        <a:p>
          <a:endParaRPr lang="it-IT"/>
        </a:p>
      </dgm:t>
    </dgm:pt>
    <dgm:pt modelId="{23E84201-D37C-C04F-81A4-0363439C70FE}" type="pres">
      <dgm:prSet presAssocID="{056ACB59-F065-1244-A570-06D53F4A2AA1}" presName="composite" presStyleCnt="0">
        <dgm:presLayoutVars>
          <dgm:chMax val="1"/>
          <dgm:dir/>
          <dgm:resizeHandles val="exact"/>
        </dgm:presLayoutVars>
      </dgm:prSet>
      <dgm:spPr/>
    </dgm:pt>
    <dgm:pt modelId="{51D47E4B-0558-8440-BD4A-80D255E6DF02}" type="pres">
      <dgm:prSet presAssocID="{056ACB59-F065-1244-A570-06D53F4A2AA1}" presName="radial" presStyleCnt="0">
        <dgm:presLayoutVars>
          <dgm:animLvl val="ctr"/>
        </dgm:presLayoutVars>
      </dgm:prSet>
      <dgm:spPr/>
    </dgm:pt>
    <dgm:pt modelId="{7CFAEF22-F888-2748-AD2E-8C64BCDCDB55}" type="pres">
      <dgm:prSet presAssocID="{55A81448-F21C-864B-92CF-3C95962CCB2A}" presName="centerShape" presStyleLbl="vennNode1" presStyleIdx="0" presStyleCnt="11" custScaleX="94499" custScaleY="90746"/>
      <dgm:spPr/>
    </dgm:pt>
    <dgm:pt modelId="{CB72D4A9-EDD3-E142-98CF-46FF72628293}" type="pres">
      <dgm:prSet presAssocID="{9C634326-E9D3-0E4C-9382-5883E322B2F7}" presName="node" presStyleLbl="vennNode1" presStyleIdx="1" presStyleCnt="11">
        <dgm:presLayoutVars>
          <dgm:bulletEnabled val="1"/>
        </dgm:presLayoutVars>
      </dgm:prSet>
      <dgm:spPr/>
    </dgm:pt>
    <dgm:pt modelId="{75E92280-1620-E44A-98D6-53D3BBEF5748}" type="pres">
      <dgm:prSet presAssocID="{A33805DD-F30A-8A42-9F14-3F9C32B7A6D5}" presName="node" presStyleLbl="vennNode1" presStyleIdx="2" presStyleCnt="11">
        <dgm:presLayoutVars>
          <dgm:bulletEnabled val="1"/>
        </dgm:presLayoutVars>
      </dgm:prSet>
      <dgm:spPr/>
    </dgm:pt>
    <dgm:pt modelId="{E4CBD8C6-1821-604A-96BF-2D60CB9B0A1E}" type="pres">
      <dgm:prSet presAssocID="{A4AD224F-AC3C-D742-AB9F-50DBD1C69D40}" presName="node" presStyleLbl="vennNode1" presStyleIdx="3" presStyleCnt="11">
        <dgm:presLayoutVars>
          <dgm:bulletEnabled val="1"/>
        </dgm:presLayoutVars>
      </dgm:prSet>
      <dgm:spPr/>
    </dgm:pt>
    <dgm:pt modelId="{0FB6D62A-8562-8D4B-95C5-28DF467072E0}" type="pres">
      <dgm:prSet presAssocID="{8BB47E0E-751C-7844-8FF5-31585B445827}" presName="node" presStyleLbl="vennNode1" presStyleIdx="4" presStyleCnt="11">
        <dgm:presLayoutVars>
          <dgm:bulletEnabled val="1"/>
        </dgm:presLayoutVars>
      </dgm:prSet>
      <dgm:spPr/>
    </dgm:pt>
    <dgm:pt modelId="{D660BF2C-C261-8544-9677-1DC389570F18}" type="pres">
      <dgm:prSet presAssocID="{61F7F950-93DA-114A-9BB9-4612ABC22853}" presName="node" presStyleLbl="vennNode1" presStyleIdx="5" presStyleCnt="11">
        <dgm:presLayoutVars>
          <dgm:bulletEnabled val="1"/>
        </dgm:presLayoutVars>
      </dgm:prSet>
      <dgm:spPr/>
    </dgm:pt>
    <dgm:pt modelId="{EBCB9311-A2A1-6445-9CC4-9E1CD6C44F33}" type="pres">
      <dgm:prSet presAssocID="{1123D838-691E-FC49-BA10-444D5262B8B2}" presName="node" presStyleLbl="vennNode1" presStyleIdx="6" presStyleCnt="11">
        <dgm:presLayoutVars>
          <dgm:bulletEnabled val="1"/>
        </dgm:presLayoutVars>
      </dgm:prSet>
      <dgm:spPr/>
    </dgm:pt>
    <dgm:pt modelId="{E8B689D3-439C-4640-8F9E-43D661594DB4}" type="pres">
      <dgm:prSet presAssocID="{CCE875AE-2B8D-4E4C-A99A-29E4A8C75120}" presName="node" presStyleLbl="vennNode1" presStyleIdx="7" presStyleCnt="11">
        <dgm:presLayoutVars>
          <dgm:bulletEnabled val="1"/>
        </dgm:presLayoutVars>
      </dgm:prSet>
      <dgm:spPr/>
    </dgm:pt>
    <dgm:pt modelId="{277A3935-7A9D-E641-9F71-2FC851CBC516}" type="pres">
      <dgm:prSet presAssocID="{30B94932-A333-0641-8F1C-54255254B0EE}" presName="node" presStyleLbl="vennNode1" presStyleIdx="8" presStyleCnt="11">
        <dgm:presLayoutVars>
          <dgm:bulletEnabled val="1"/>
        </dgm:presLayoutVars>
      </dgm:prSet>
      <dgm:spPr/>
    </dgm:pt>
    <dgm:pt modelId="{CD35C8BD-A417-354C-8990-E3E22B846F1C}" type="pres">
      <dgm:prSet presAssocID="{9622EDB4-E530-C541-9679-950B284BFB38}" presName="node" presStyleLbl="vennNode1" presStyleIdx="9" presStyleCnt="11">
        <dgm:presLayoutVars>
          <dgm:bulletEnabled val="1"/>
        </dgm:presLayoutVars>
      </dgm:prSet>
      <dgm:spPr/>
    </dgm:pt>
    <dgm:pt modelId="{6C3A4EDD-5243-C94E-B196-A521F97563C8}" type="pres">
      <dgm:prSet presAssocID="{5B5CB94E-72B3-6840-A416-14380EFAE104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9D9ABC0C-0A2C-0E4F-9247-F7D15C151A3B}" type="presOf" srcId="{1123D838-691E-FC49-BA10-444D5262B8B2}" destId="{EBCB9311-A2A1-6445-9CC4-9E1CD6C44F33}" srcOrd="0" destOrd="0" presId="urn:microsoft.com/office/officeart/2005/8/layout/radial3"/>
    <dgm:cxn modelId="{0606DD24-C85E-4942-83BF-83F0432DB8E4}" type="presOf" srcId="{8BB47E0E-751C-7844-8FF5-31585B445827}" destId="{0FB6D62A-8562-8D4B-95C5-28DF467072E0}" srcOrd="0" destOrd="0" presId="urn:microsoft.com/office/officeart/2005/8/layout/radial3"/>
    <dgm:cxn modelId="{DC1F1528-DFEC-4349-B8AF-5FD6EDE4301B}" srcId="{55A81448-F21C-864B-92CF-3C95962CCB2A}" destId="{9C634326-E9D3-0E4C-9382-5883E322B2F7}" srcOrd="0" destOrd="0" parTransId="{148BD2A4-E739-D140-AC26-B5E16485E35F}" sibTransId="{23CD4B03-173C-764C-A194-A0D1E01037BB}"/>
    <dgm:cxn modelId="{59D30959-6FDF-6A45-89E0-8FE02361343E}" srcId="{55A81448-F21C-864B-92CF-3C95962CCB2A}" destId="{8BB47E0E-751C-7844-8FF5-31585B445827}" srcOrd="3" destOrd="0" parTransId="{D40D5F6C-985B-AA4A-876F-51C985DFC53A}" sibTransId="{A5FDEF5E-A88F-E94D-AE8D-628B23160E30}"/>
    <dgm:cxn modelId="{85830F5C-58FC-E740-91B9-DF8573BF5BB0}" type="presOf" srcId="{30B94932-A333-0641-8F1C-54255254B0EE}" destId="{277A3935-7A9D-E641-9F71-2FC851CBC516}" srcOrd="0" destOrd="0" presId="urn:microsoft.com/office/officeart/2005/8/layout/radial3"/>
    <dgm:cxn modelId="{3177386F-FF8D-B84A-BD8C-403278C7409C}" type="presOf" srcId="{61F7F950-93DA-114A-9BB9-4612ABC22853}" destId="{D660BF2C-C261-8544-9677-1DC389570F18}" srcOrd="0" destOrd="0" presId="urn:microsoft.com/office/officeart/2005/8/layout/radial3"/>
    <dgm:cxn modelId="{C12B3D6F-ED88-1245-AB21-10597275603C}" srcId="{55A81448-F21C-864B-92CF-3C95962CCB2A}" destId="{A33805DD-F30A-8A42-9F14-3F9C32B7A6D5}" srcOrd="1" destOrd="0" parTransId="{9AA83CD7-0FD1-E840-90C9-860C142B0533}" sibTransId="{CE7CFA80-3F69-C547-B72E-8FCB4F865483}"/>
    <dgm:cxn modelId="{5826B57D-8922-A249-BC5F-790CA8F9FDFC}" srcId="{55A81448-F21C-864B-92CF-3C95962CCB2A}" destId="{1123D838-691E-FC49-BA10-444D5262B8B2}" srcOrd="5" destOrd="0" parTransId="{AB0EE103-3865-864B-8072-54E5404F2434}" sibTransId="{104B1E25-7834-834B-B6D3-B955F2F14E7E}"/>
    <dgm:cxn modelId="{581CDC8B-F476-6849-A58C-C3257B4F373E}" srcId="{55A81448-F21C-864B-92CF-3C95962CCB2A}" destId="{61F7F950-93DA-114A-9BB9-4612ABC22853}" srcOrd="4" destOrd="0" parTransId="{0832CFCE-7722-D641-AFE2-C238893B8C43}" sibTransId="{3EAC920E-A048-904B-AC77-27F240224D5E}"/>
    <dgm:cxn modelId="{82155798-C933-A74F-A888-1FF8446F69B1}" type="presOf" srcId="{A4AD224F-AC3C-D742-AB9F-50DBD1C69D40}" destId="{E4CBD8C6-1821-604A-96BF-2D60CB9B0A1E}" srcOrd="0" destOrd="0" presId="urn:microsoft.com/office/officeart/2005/8/layout/radial3"/>
    <dgm:cxn modelId="{728DB2A9-F321-7F48-869C-7FE00EFE56AA}" type="presOf" srcId="{9622EDB4-E530-C541-9679-950B284BFB38}" destId="{CD35C8BD-A417-354C-8990-E3E22B846F1C}" srcOrd="0" destOrd="0" presId="urn:microsoft.com/office/officeart/2005/8/layout/radial3"/>
    <dgm:cxn modelId="{25710EAC-16A8-AF45-A034-CEB32A294F56}" srcId="{55A81448-F21C-864B-92CF-3C95962CCB2A}" destId="{30B94932-A333-0641-8F1C-54255254B0EE}" srcOrd="7" destOrd="0" parTransId="{862B358C-B402-064C-9D41-D7900B697B9A}" sibTransId="{D5443C83-7848-4046-83ED-87CA1D30DC0D}"/>
    <dgm:cxn modelId="{AEF197B0-B40A-1440-A27F-8CE897945BA6}" type="presOf" srcId="{55A81448-F21C-864B-92CF-3C95962CCB2A}" destId="{7CFAEF22-F888-2748-AD2E-8C64BCDCDB55}" srcOrd="0" destOrd="0" presId="urn:microsoft.com/office/officeart/2005/8/layout/radial3"/>
    <dgm:cxn modelId="{EB9F62BB-E8A5-EA46-84DB-128B91C00880}" type="presOf" srcId="{9C634326-E9D3-0E4C-9382-5883E322B2F7}" destId="{CB72D4A9-EDD3-E142-98CF-46FF72628293}" srcOrd="0" destOrd="0" presId="urn:microsoft.com/office/officeart/2005/8/layout/radial3"/>
    <dgm:cxn modelId="{8B4738BE-8362-674B-BC0A-327E8572C3BB}" srcId="{056ACB59-F065-1244-A570-06D53F4A2AA1}" destId="{55A81448-F21C-864B-92CF-3C95962CCB2A}" srcOrd="0" destOrd="0" parTransId="{60CBA308-AA7C-7E45-BE33-DEA123FACB8D}" sibTransId="{3CC5123D-88C6-7046-B3F0-88DB40067744}"/>
    <dgm:cxn modelId="{322AA9C3-B9AC-9741-BA95-936A4B1F470E}" srcId="{55A81448-F21C-864B-92CF-3C95962CCB2A}" destId="{9622EDB4-E530-C541-9679-950B284BFB38}" srcOrd="8" destOrd="0" parTransId="{87891533-89A1-6844-93FF-72622B3D1DA6}" sibTransId="{51897289-66F0-F249-9D80-AABBFEFF5DF5}"/>
    <dgm:cxn modelId="{EFC823CA-F532-3F4B-AA8B-F8E2F1055A3B}" srcId="{55A81448-F21C-864B-92CF-3C95962CCB2A}" destId="{CCE875AE-2B8D-4E4C-A99A-29E4A8C75120}" srcOrd="6" destOrd="0" parTransId="{F1AB8DED-1604-4847-9878-1520E92DCB52}" sibTransId="{2B09B47E-2F96-7849-8F1A-68F50295F507}"/>
    <dgm:cxn modelId="{3DE6F0CD-9E71-9E4B-998B-116A55B72615}" type="presOf" srcId="{CCE875AE-2B8D-4E4C-A99A-29E4A8C75120}" destId="{E8B689D3-439C-4640-8F9E-43D661594DB4}" srcOrd="0" destOrd="0" presId="urn:microsoft.com/office/officeart/2005/8/layout/radial3"/>
    <dgm:cxn modelId="{0AE8C9DB-CD7B-0F48-BC3F-B32BE47ABDCA}" srcId="{55A81448-F21C-864B-92CF-3C95962CCB2A}" destId="{A4AD224F-AC3C-D742-AB9F-50DBD1C69D40}" srcOrd="2" destOrd="0" parTransId="{FEC43924-D174-914D-A43E-B63248C0A0CE}" sibTransId="{CC8A9C0B-BC50-8842-A6B4-F8BF38000F74}"/>
    <dgm:cxn modelId="{FDBCDCDD-38C6-F34D-8981-FC249A13398E}" type="presOf" srcId="{056ACB59-F065-1244-A570-06D53F4A2AA1}" destId="{23E84201-D37C-C04F-81A4-0363439C70FE}" srcOrd="0" destOrd="0" presId="urn:microsoft.com/office/officeart/2005/8/layout/radial3"/>
    <dgm:cxn modelId="{D70AA1E1-81F3-C349-B623-EC66EEBB2CA0}" type="presOf" srcId="{5B5CB94E-72B3-6840-A416-14380EFAE104}" destId="{6C3A4EDD-5243-C94E-B196-A521F97563C8}" srcOrd="0" destOrd="0" presId="urn:microsoft.com/office/officeart/2005/8/layout/radial3"/>
    <dgm:cxn modelId="{E07C74E2-6135-144E-BE50-6C2252EA80FC}" type="presOf" srcId="{A33805DD-F30A-8A42-9F14-3F9C32B7A6D5}" destId="{75E92280-1620-E44A-98D6-53D3BBEF5748}" srcOrd="0" destOrd="0" presId="urn:microsoft.com/office/officeart/2005/8/layout/radial3"/>
    <dgm:cxn modelId="{56B7F6F5-439F-5F40-B4AA-508A7612102D}" srcId="{55A81448-F21C-864B-92CF-3C95962CCB2A}" destId="{5B5CB94E-72B3-6840-A416-14380EFAE104}" srcOrd="9" destOrd="0" parTransId="{811E48B6-B24D-254E-9696-D46248895139}" sibTransId="{F491CA26-1D15-8E49-A837-AB394636BD93}"/>
    <dgm:cxn modelId="{5C4A88D1-D90E-EE4B-9B05-1748B8175148}" type="presParOf" srcId="{23E84201-D37C-C04F-81A4-0363439C70FE}" destId="{51D47E4B-0558-8440-BD4A-80D255E6DF02}" srcOrd="0" destOrd="0" presId="urn:microsoft.com/office/officeart/2005/8/layout/radial3"/>
    <dgm:cxn modelId="{D5BA9A88-6C22-A34B-95DD-835D5DAE271D}" type="presParOf" srcId="{51D47E4B-0558-8440-BD4A-80D255E6DF02}" destId="{7CFAEF22-F888-2748-AD2E-8C64BCDCDB55}" srcOrd="0" destOrd="0" presId="urn:microsoft.com/office/officeart/2005/8/layout/radial3"/>
    <dgm:cxn modelId="{11632170-EE7D-BB42-B3EB-DC7DF007A3DC}" type="presParOf" srcId="{51D47E4B-0558-8440-BD4A-80D255E6DF02}" destId="{CB72D4A9-EDD3-E142-98CF-46FF72628293}" srcOrd="1" destOrd="0" presId="urn:microsoft.com/office/officeart/2005/8/layout/radial3"/>
    <dgm:cxn modelId="{E39733CA-B05D-A641-9F19-EEC6773289BB}" type="presParOf" srcId="{51D47E4B-0558-8440-BD4A-80D255E6DF02}" destId="{75E92280-1620-E44A-98D6-53D3BBEF5748}" srcOrd="2" destOrd="0" presId="urn:microsoft.com/office/officeart/2005/8/layout/radial3"/>
    <dgm:cxn modelId="{AFB4FA66-7B82-114E-A77E-C13A274F4964}" type="presParOf" srcId="{51D47E4B-0558-8440-BD4A-80D255E6DF02}" destId="{E4CBD8C6-1821-604A-96BF-2D60CB9B0A1E}" srcOrd="3" destOrd="0" presId="urn:microsoft.com/office/officeart/2005/8/layout/radial3"/>
    <dgm:cxn modelId="{72BE4589-3C5A-A24C-B4C5-CBA8EC44134A}" type="presParOf" srcId="{51D47E4B-0558-8440-BD4A-80D255E6DF02}" destId="{0FB6D62A-8562-8D4B-95C5-28DF467072E0}" srcOrd="4" destOrd="0" presId="urn:microsoft.com/office/officeart/2005/8/layout/radial3"/>
    <dgm:cxn modelId="{F8166812-B5BF-1043-ACB4-27067FD52B6C}" type="presParOf" srcId="{51D47E4B-0558-8440-BD4A-80D255E6DF02}" destId="{D660BF2C-C261-8544-9677-1DC389570F18}" srcOrd="5" destOrd="0" presId="urn:microsoft.com/office/officeart/2005/8/layout/radial3"/>
    <dgm:cxn modelId="{CAB6B6B0-6D95-4F4C-B76E-C3EDF0DF87B9}" type="presParOf" srcId="{51D47E4B-0558-8440-BD4A-80D255E6DF02}" destId="{EBCB9311-A2A1-6445-9CC4-9E1CD6C44F33}" srcOrd="6" destOrd="0" presId="urn:microsoft.com/office/officeart/2005/8/layout/radial3"/>
    <dgm:cxn modelId="{74297FAF-F469-0543-B9A4-916F2747F319}" type="presParOf" srcId="{51D47E4B-0558-8440-BD4A-80D255E6DF02}" destId="{E8B689D3-439C-4640-8F9E-43D661594DB4}" srcOrd="7" destOrd="0" presId="urn:microsoft.com/office/officeart/2005/8/layout/radial3"/>
    <dgm:cxn modelId="{392733FB-0339-104C-9EC1-F76D5B40C008}" type="presParOf" srcId="{51D47E4B-0558-8440-BD4A-80D255E6DF02}" destId="{277A3935-7A9D-E641-9F71-2FC851CBC516}" srcOrd="8" destOrd="0" presId="urn:microsoft.com/office/officeart/2005/8/layout/radial3"/>
    <dgm:cxn modelId="{1652F840-FDD5-5F46-B2BD-8B8E0AD8418A}" type="presParOf" srcId="{51D47E4B-0558-8440-BD4A-80D255E6DF02}" destId="{CD35C8BD-A417-354C-8990-E3E22B846F1C}" srcOrd="9" destOrd="0" presId="urn:microsoft.com/office/officeart/2005/8/layout/radial3"/>
    <dgm:cxn modelId="{5CEC42E9-55EE-E743-B1FE-89E1167DD555}" type="presParOf" srcId="{51D47E4B-0558-8440-BD4A-80D255E6DF02}" destId="{6C3A4EDD-5243-C94E-B196-A521F97563C8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AEF22-F888-2748-AD2E-8C64BCDCDB55}">
      <dsp:nvSpPr>
        <dsp:cNvPr id="0" name=""/>
        <dsp:cNvSpPr/>
      </dsp:nvSpPr>
      <dsp:spPr>
        <a:xfrm>
          <a:off x="1645050" y="1618504"/>
          <a:ext cx="3416448" cy="32807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b="1" kern="1200" dirty="0">
              <a:latin typeface="Constantia" panose="02030602050306030303" pitchFamily="18" charset="0"/>
            </a:rPr>
            <a:t>Paziente</a:t>
          </a:r>
        </a:p>
      </dsp:txBody>
      <dsp:txXfrm>
        <a:off x="2145377" y="2098961"/>
        <a:ext cx="2415794" cy="2319851"/>
      </dsp:txXfrm>
    </dsp:sp>
    <dsp:sp modelId="{CB72D4A9-EDD3-E142-98CF-46FF72628293}">
      <dsp:nvSpPr>
        <dsp:cNvPr id="0" name=""/>
        <dsp:cNvSpPr/>
      </dsp:nvSpPr>
      <dsp:spPr>
        <a:xfrm>
          <a:off x="2449443" y="645"/>
          <a:ext cx="1807663" cy="180766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medica-internistica</a:t>
          </a:r>
        </a:p>
      </dsp:txBody>
      <dsp:txXfrm>
        <a:off x="2714169" y="265371"/>
        <a:ext cx="1278211" cy="1278211"/>
      </dsp:txXfrm>
    </dsp:sp>
    <dsp:sp modelId="{75E92280-1620-E44A-98D6-53D3BBEF5748}">
      <dsp:nvSpPr>
        <dsp:cNvPr id="0" name=""/>
        <dsp:cNvSpPr/>
      </dsp:nvSpPr>
      <dsp:spPr>
        <a:xfrm>
          <a:off x="3833330" y="450297"/>
          <a:ext cx="1807663" cy="180766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nutrizionale</a:t>
          </a:r>
        </a:p>
      </dsp:txBody>
      <dsp:txXfrm>
        <a:off x="4098056" y="715023"/>
        <a:ext cx="1278211" cy="1278211"/>
      </dsp:txXfrm>
    </dsp:sp>
    <dsp:sp modelId="{E4CBD8C6-1821-604A-96BF-2D60CB9B0A1E}">
      <dsp:nvSpPr>
        <dsp:cNvPr id="0" name=""/>
        <dsp:cNvSpPr/>
      </dsp:nvSpPr>
      <dsp:spPr>
        <a:xfrm>
          <a:off x="4688619" y="1627502"/>
          <a:ext cx="1807663" cy="18076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psicologica</a:t>
          </a:r>
        </a:p>
      </dsp:txBody>
      <dsp:txXfrm>
        <a:off x="4953345" y="1892228"/>
        <a:ext cx="1278211" cy="1278211"/>
      </dsp:txXfrm>
    </dsp:sp>
    <dsp:sp modelId="{0FB6D62A-8562-8D4B-95C5-28DF467072E0}">
      <dsp:nvSpPr>
        <dsp:cNvPr id="0" name=""/>
        <dsp:cNvSpPr/>
      </dsp:nvSpPr>
      <dsp:spPr>
        <a:xfrm>
          <a:off x="4688619" y="3082607"/>
          <a:ext cx="1807663" cy="180766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psichiatrica</a:t>
          </a:r>
        </a:p>
      </dsp:txBody>
      <dsp:txXfrm>
        <a:off x="4953345" y="3347333"/>
        <a:ext cx="1278211" cy="1278211"/>
      </dsp:txXfrm>
    </dsp:sp>
    <dsp:sp modelId="{D660BF2C-C261-8544-9677-1DC389570F18}">
      <dsp:nvSpPr>
        <dsp:cNvPr id="0" name=""/>
        <dsp:cNvSpPr/>
      </dsp:nvSpPr>
      <dsp:spPr>
        <a:xfrm>
          <a:off x="3833330" y="4259812"/>
          <a:ext cx="1807663" cy="18076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chirurgica</a:t>
          </a:r>
        </a:p>
      </dsp:txBody>
      <dsp:txXfrm>
        <a:off x="4098056" y="4524538"/>
        <a:ext cx="1278211" cy="1278211"/>
      </dsp:txXfrm>
    </dsp:sp>
    <dsp:sp modelId="{EBCB9311-A2A1-6445-9CC4-9E1CD6C44F33}">
      <dsp:nvSpPr>
        <dsp:cNvPr id="0" name=""/>
        <dsp:cNvSpPr/>
      </dsp:nvSpPr>
      <dsp:spPr>
        <a:xfrm>
          <a:off x="2449443" y="4709464"/>
          <a:ext cx="1807663" cy="180766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endoscopica</a:t>
          </a:r>
        </a:p>
      </dsp:txBody>
      <dsp:txXfrm>
        <a:off x="2714169" y="4974190"/>
        <a:ext cx="1278211" cy="1278211"/>
      </dsp:txXfrm>
    </dsp:sp>
    <dsp:sp modelId="{E8B689D3-439C-4640-8F9E-43D661594DB4}">
      <dsp:nvSpPr>
        <dsp:cNvPr id="0" name=""/>
        <dsp:cNvSpPr/>
      </dsp:nvSpPr>
      <dsp:spPr>
        <a:xfrm>
          <a:off x="1065555" y="4259812"/>
          <a:ext cx="1807663" cy="180766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cardiologica</a:t>
          </a:r>
        </a:p>
      </dsp:txBody>
      <dsp:txXfrm>
        <a:off x="1330281" y="4524538"/>
        <a:ext cx="1278211" cy="1278211"/>
      </dsp:txXfrm>
    </dsp:sp>
    <dsp:sp modelId="{277A3935-7A9D-E641-9F71-2FC851CBC516}">
      <dsp:nvSpPr>
        <dsp:cNvPr id="0" name=""/>
        <dsp:cNvSpPr/>
      </dsp:nvSpPr>
      <dsp:spPr>
        <a:xfrm>
          <a:off x="210266" y="3082607"/>
          <a:ext cx="1807663" cy="18076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endocrino-logica</a:t>
          </a:r>
        </a:p>
      </dsp:txBody>
      <dsp:txXfrm>
        <a:off x="474992" y="3347333"/>
        <a:ext cx="1278211" cy="1278211"/>
      </dsp:txXfrm>
    </dsp:sp>
    <dsp:sp modelId="{CD35C8BD-A417-354C-8990-E3E22B846F1C}">
      <dsp:nvSpPr>
        <dsp:cNvPr id="0" name=""/>
        <dsp:cNvSpPr/>
      </dsp:nvSpPr>
      <dsp:spPr>
        <a:xfrm>
          <a:off x="210266" y="1627502"/>
          <a:ext cx="1807663" cy="180766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</a:t>
          </a:r>
          <a:r>
            <a:rPr lang="it-IT" sz="1800" kern="1200" dirty="0" err="1">
              <a:latin typeface="Constantia" panose="02030602050306030303" pitchFamily="18" charset="0"/>
            </a:rPr>
            <a:t>chinesio</a:t>
          </a:r>
          <a:r>
            <a:rPr lang="it-IT" sz="1800" kern="1200" dirty="0">
              <a:latin typeface="Constantia" panose="02030602050306030303" pitchFamily="18" charset="0"/>
            </a:rPr>
            <a:t>-logica</a:t>
          </a:r>
        </a:p>
      </dsp:txBody>
      <dsp:txXfrm>
        <a:off x="474992" y="1892228"/>
        <a:ext cx="1278211" cy="1278211"/>
      </dsp:txXfrm>
    </dsp:sp>
    <dsp:sp modelId="{6C3A4EDD-5243-C94E-B196-A521F97563C8}">
      <dsp:nvSpPr>
        <dsp:cNvPr id="0" name=""/>
        <dsp:cNvSpPr/>
      </dsp:nvSpPr>
      <dsp:spPr>
        <a:xfrm>
          <a:off x="1065555" y="450297"/>
          <a:ext cx="1807663" cy="18076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onstantia" panose="02030602050306030303" pitchFamily="18" charset="0"/>
            </a:rPr>
            <a:t>Valutazione radiologica</a:t>
          </a:r>
        </a:p>
      </dsp:txBody>
      <dsp:txXfrm>
        <a:off x="1330281" y="715023"/>
        <a:ext cx="1278211" cy="1278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11/06/25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11/06/25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La comunità scientifica è oramai concorde nell’affermare che </a:t>
            </a:r>
            <a:r>
              <a:rPr lang="it-IT" dirty="0"/>
              <a:t>Diversi sono i meccanismi che contribuiscono al WR</a:t>
            </a:r>
            <a:r>
              <a:rPr lang="it-IT" baseline="0" dirty="0"/>
              <a:t> tra i quali </a:t>
            </a:r>
            <a:r>
              <a:rPr lang="it-IT" dirty="0"/>
              <a:t>cause ormonali metaboliche, mancata adesione alle indicazioni nutrizionali, inattività fisica, cause di salute mentale ma</a:t>
            </a:r>
            <a:r>
              <a:rPr lang="it-IT" baseline="0" dirty="0"/>
              <a:t> anche </a:t>
            </a:r>
            <a:r>
              <a:rPr lang="it-IT" dirty="0"/>
              <a:t>meccanismi chirurgici quali</a:t>
            </a:r>
            <a:r>
              <a:rPr lang="it-IT" baseline="0" dirty="0"/>
              <a:t> </a:t>
            </a:r>
            <a:r>
              <a:rPr lang="it-IT" dirty="0"/>
              <a:t>allargamento della tasca gastrica, dilatazione dello stoma o fistola </a:t>
            </a:r>
            <a:r>
              <a:rPr lang="it-IT" dirty="0" err="1"/>
              <a:t>gastrogastrica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7359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Per identificare il giusto</a:t>
            </a:r>
            <a:r>
              <a:rPr lang="it-IT" baseline="0" dirty="0"/>
              <a:t> trattamento dietetico strutturato è indispensabile che il pz ritorni ad essere (termine voluto in quanto spesso il WR accompagna il pz scomparso dai nostri ambulatori) il centro del nostro lavoro e della nostra valutazione.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1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Il trattamento nutrizionale,</a:t>
            </a:r>
            <a:r>
              <a:rPr lang="it-IT" baseline="0" dirty="0"/>
              <a:t> e intervento dietetico mirato, si interseca, come da indicazione della letteratura, nel lavoro di equipe </a:t>
            </a:r>
            <a:r>
              <a:rPr lang="it-IT" baseline="0" dirty="0" err="1"/>
              <a:t>multdisciplinare</a:t>
            </a:r>
            <a:r>
              <a:rPr lang="it-IT" baseline="0" dirty="0"/>
              <a:t> comprendente un cambiamento comportamentale e adozione stile vita sano, con eventuale terapia farmacologica in corso di studi ed eventuale </a:t>
            </a:r>
            <a:r>
              <a:rPr lang="it-IT" baseline="0" dirty="0" err="1"/>
              <a:t>reintervento</a:t>
            </a:r>
            <a:r>
              <a:rPr lang="it-IT" baseline="0" dirty="0"/>
              <a:t> </a:t>
            </a:r>
            <a:r>
              <a:rPr lang="it-IT" baseline="0" dirty="0" err="1"/>
              <a:t>bariatrico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4403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Focalizzando l</a:t>
            </a:r>
            <a:r>
              <a:rPr lang="it-IT" baseline="0" dirty="0"/>
              <a:t>a nostra attenzione sulle cause inerenti il comportamento alimentare ne scopriamo diverse, tutte possibili e riscontrate nei nostri ambulatori, tutte di rilievo, tutte potenzialmente pericolose sia considerate singolarmente che in associazione tra esse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593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8976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729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705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11/06/25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Martin+A&amp;cauthor_id=33650001" TargetMode="External"/><Relationship Id="rId13" Type="http://schemas.openxmlformats.org/officeDocument/2006/relationships/hyperlink" Target="https://pubmed.ncbi.nlm.nih.gov/?term=Stefanidis+D&amp;cauthor_id=33650001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ubmed.ncbi.nlm.nih.gov/33650001/#affiliation-1" TargetMode="External"/><Relationship Id="rId12" Type="http://schemas.openxmlformats.org/officeDocument/2006/relationships/hyperlink" Target="https://pubmed.ncbi.nlm.nih.gov/?term=Monfared+S&amp;cauthor_id=336500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33650001/#equal-contrib-explanation" TargetMode="External"/><Relationship Id="rId11" Type="http://schemas.openxmlformats.org/officeDocument/2006/relationships/hyperlink" Target="https://pubmed.ncbi.nlm.nih.gov/33650001/#affiliation-3" TargetMode="External"/><Relationship Id="rId5" Type="http://schemas.openxmlformats.org/officeDocument/2006/relationships/hyperlink" Target="https://pubmed.ncbi.nlm.nih.gov/?term=Athanasiadis+DI&amp;cauthor_id=33650001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pubmed.ncbi.nlm.nih.gov/?term=Kapsampelis+P&amp;cauthor_id=33650001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ubmed.ncbi.nlm.nih.gov/33650001/#affiliation-2" TargetMode="External"/><Relationship Id="rId14" Type="http://schemas.openxmlformats.org/officeDocument/2006/relationships/hyperlink" Target="https://pubmed.ncbi.nlm.nih.gov/33650001/#affiliation-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948" y="735743"/>
            <a:ext cx="5573027" cy="2905815"/>
          </a:xfrm>
        </p:spPr>
        <p:txBody>
          <a:bodyPr>
            <a:noAutofit/>
          </a:bodyPr>
          <a:lstStyle/>
          <a:p>
            <a:r>
              <a:rPr lang="it-IT" sz="4000" dirty="0">
                <a:latin typeface="Constantia" panose="02030602050306030303" pitchFamily="18" charset="0"/>
              </a:rPr>
              <a:t>La pianificazione nutrizionale della Redo-Surgery: le basi dell’approccio multimodale 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4948" y="4508500"/>
            <a:ext cx="4526280" cy="1279652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it-IT" altLang="it-IT" sz="2800" b="1" cap="none" dirty="0">
                <a:solidFill>
                  <a:srgbClr val="E98B0D"/>
                </a:solidFill>
                <a:latin typeface="Constantia" panose="02030602050306030303" pitchFamily="18" charset="0"/>
              </a:rPr>
              <a:t>Dr.ssa Rita Schiano di Cola</a:t>
            </a:r>
            <a:br>
              <a:rPr lang="it-IT" altLang="it-IT" sz="2800" b="1" cap="none" dirty="0">
                <a:solidFill>
                  <a:srgbClr val="E98B0D"/>
                </a:solidFill>
                <a:latin typeface="Constantia" panose="02030602050306030303" pitchFamily="18" charset="0"/>
              </a:rPr>
            </a:br>
            <a:r>
              <a:rPr lang="it-IT" altLang="it-IT" sz="2800" b="1" cap="none" dirty="0">
                <a:solidFill>
                  <a:srgbClr val="E98B0D"/>
                </a:solidFill>
                <a:latin typeface="Constantia" panose="02030602050306030303" pitchFamily="18" charset="0"/>
              </a:rPr>
              <a:t>Responsabile Servizio Nutrizione</a:t>
            </a:r>
          </a:p>
          <a:p>
            <a:pPr eaLnBrk="1" hangingPunct="1"/>
            <a:r>
              <a:rPr lang="it-IT" altLang="it-IT" sz="2800" b="1" dirty="0">
                <a:solidFill>
                  <a:srgbClr val="E98B0D"/>
                </a:solidFill>
                <a:latin typeface="Constantia" panose="02030602050306030303" pitchFamily="18" charset="0"/>
              </a:rPr>
              <a:t>P.O. Pineta Grande Hospital, </a:t>
            </a:r>
            <a:br>
              <a:rPr lang="it-IT" altLang="it-IT" sz="2800" b="1" dirty="0">
                <a:solidFill>
                  <a:srgbClr val="E98B0D"/>
                </a:solidFill>
                <a:latin typeface="Constantia" panose="02030602050306030303" pitchFamily="18" charset="0"/>
              </a:rPr>
            </a:br>
            <a:r>
              <a:rPr lang="it-IT" altLang="it-IT" sz="2800" b="1" dirty="0">
                <a:solidFill>
                  <a:srgbClr val="E98B0D"/>
                </a:solidFill>
                <a:latin typeface="Constantia" panose="02030602050306030303" pitchFamily="18" charset="0"/>
              </a:rPr>
              <a:t>Castel Volturno, Caserta</a:t>
            </a:r>
          </a:p>
        </p:txBody>
      </p:sp>
      <p:pic>
        <p:nvPicPr>
          <p:cNvPr id="5" name="Immagine 12">
            <a:extLst>
              <a:ext uri="{FF2B5EF4-FFF2-40B4-BE49-F238E27FC236}">
                <a16:creationId xmlns:a16="http://schemas.microsoft.com/office/drawing/2014/main" id="{5BF962ED-3593-98A1-A2B7-8C1DB96FB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44" y="4459184"/>
            <a:ext cx="2034801" cy="10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1D34B4-DD19-4232-623C-F2E712D818DB}"/>
              </a:ext>
            </a:extLst>
          </p:cNvPr>
          <p:cNvSpPr txBox="1"/>
          <p:nvPr/>
        </p:nvSpPr>
        <p:spPr>
          <a:xfrm>
            <a:off x="804440" y="6056441"/>
            <a:ext cx="11302120" cy="738664"/>
          </a:xfrm>
          <a:prstGeom prst="rect">
            <a:avLst/>
          </a:prstGeom>
          <a:solidFill>
            <a:srgbClr val="F6A287">
              <a:alpha val="25000"/>
            </a:srgbClr>
          </a:solidFill>
        </p:spPr>
        <p:txBody>
          <a:bodyPr wrap="square">
            <a:spAutoFit/>
          </a:bodyPr>
          <a:lstStyle/>
          <a:p>
            <a:pPr marL="284162" indent="-228600">
              <a:buFont typeface="+mj-lt"/>
              <a:buAutoNum type="arabicPeriod"/>
            </a:pPr>
            <a:r>
              <a:rPr lang="it-IT" sz="1050" i="1" dirty="0" err="1"/>
              <a:t>Hernández</a:t>
            </a:r>
            <a:r>
              <a:rPr lang="it-IT" sz="1050" i="1" dirty="0"/>
              <a:t>-Rodríguez EM et al. </a:t>
            </a:r>
            <a:r>
              <a:rPr lang="it-IT" sz="1050" i="1" dirty="0" err="1"/>
              <a:t>Exercise</a:t>
            </a:r>
            <a:r>
              <a:rPr lang="it-IT" sz="1050" i="1" dirty="0"/>
              <a:t> for </a:t>
            </a:r>
            <a:r>
              <a:rPr lang="it-IT" sz="1050" i="1" dirty="0" err="1"/>
              <a:t>counteracting</a:t>
            </a:r>
            <a:r>
              <a:rPr lang="it-IT" sz="1050" i="1" dirty="0"/>
              <a:t> weight </a:t>
            </a:r>
            <a:r>
              <a:rPr lang="it-IT" sz="1050" i="1" dirty="0" err="1"/>
              <a:t>recurrence</a:t>
            </a:r>
            <a:r>
              <a:rPr lang="it-IT" sz="1050" i="1" dirty="0"/>
              <a:t> after </a:t>
            </a:r>
            <a:r>
              <a:rPr lang="it-IT" sz="1050" i="1" dirty="0" err="1"/>
              <a:t>bariatric</a:t>
            </a:r>
            <a:r>
              <a:rPr lang="it-IT" sz="1050" i="1" dirty="0"/>
              <a:t> surgery: a </a:t>
            </a:r>
            <a:r>
              <a:rPr lang="it-IT" sz="1050" i="1" dirty="0" err="1"/>
              <a:t>systematic</a:t>
            </a:r>
            <a:r>
              <a:rPr lang="it-IT" sz="1050" i="1" dirty="0"/>
              <a:t> review and meta-</a:t>
            </a:r>
            <a:r>
              <a:rPr lang="it-IT" sz="1050" i="1" dirty="0" err="1"/>
              <a:t>analysis</a:t>
            </a:r>
            <a:r>
              <a:rPr lang="it-IT" sz="1050" i="1" dirty="0"/>
              <a:t>. </a:t>
            </a:r>
            <a:r>
              <a:rPr lang="it-IT" sz="1050" i="1" dirty="0" err="1"/>
              <a:t>Obes</a:t>
            </a:r>
            <a:r>
              <a:rPr lang="it-IT" sz="1050" i="1" dirty="0"/>
              <a:t> </a:t>
            </a:r>
            <a:r>
              <a:rPr lang="it-IT" sz="1050" i="1" dirty="0" err="1"/>
              <a:t>Surg</a:t>
            </a:r>
            <a:r>
              <a:rPr lang="it-IT" sz="1050" i="1" dirty="0"/>
              <a:t>. 2023;33(5):1120–32.</a:t>
            </a:r>
          </a:p>
          <a:p>
            <a:pPr marL="225425" indent="-169863">
              <a:buFont typeface="+mj-lt"/>
              <a:buAutoNum type="arabicPeriod"/>
            </a:pPr>
            <a:r>
              <a:rPr lang="it-IT" sz="1050" i="1" dirty="0" err="1"/>
              <a:t>Rothberg</a:t>
            </a:r>
            <a:r>
              <a:rPr lang="it-IT" sz="1050" i="1" dirty="0"/>
              <a:t> A, Livingston EH, </a:t>
            </a:r>
            <a:r>
              <a:rPr lang="it-IT" sz="1050" i="1" dirty="0" err="1"/>
              <a:t>Wadden</a:t>
            </a:r>
            <a:r>
              <a:rPr lang="it-IT" sz="1050" i="1" dirty="0"/>
              <a:t> TA, et al. </a:t>
            </a:r>
            <a:r>
              <a:rPr lang="it-IT" sz="1050" i="1" dirty="0" err="1"/>
              <a:t>Pharmacologic</a:t>
            </a:r>
            <a:r>
              <a:rPr lang="it-IT" sz="1050" i="1" dirty="0"/>
              <a:t> management of weight </a:t>
            </a:r>
            <a:r>
              <a:rPr lang="it-IT" sz="1050" i="1" dirty="0" err="1"/>
              <a:t>regain</a:t>
            </a:r>
            <a:r>
              <a:rPr lang="it-IT" sz="1050" i="1" dirty="0"/>
              <a:t> following </a:t>
            </a:r>
            <a:r>
              <a:rPr lang="it-IT" sz="1050" i="1" dirty="0" err="1"/>
              <a:t>bariatric</a:t>
            </a:r>
            <a:r>
              <a:rPr lang="it-IT" sz="1050" i="1" dirty="0"/>
              <a:t> surgery. </a:t>
            </a:r>
            <a:r>
              <a:rPr lang="it-IT" sz="1050" i="1" dirty="0" err="1"/>
              <a:t>Obes</a:t>
            </a:r>
            <a:r>
              <a:rPr lang="it-IT" sz="1050" i="1" dirty="0"/>
              <a:t> </a:t>
            </a:r>
            <a:r>
              <a:rPr lang="it-IT" sz="1050" i="1" dirty="0" err="1"/>
              <a:t>Surg</a:t>
            </a:r>
            <a:r>
              <a:rPr lang="it-IT" sz="1050" i="1" dirty="0"/>
              <a:t>. 2023;33(6):2050–60. </a:t>
            </a:r>
          </a:p>
          <a:p>
            <a:pPr marL="225425" indent="-169863">
              <a:buFont typeface="+mj-lt"/>
              <a:buAutoNum type="arabicPeriod"/>
            </a:pPr>
            <a:r>
              <a:rPr lang="it-IT" sz="1050" i="1" dirty="0" err="1"/>
              <a:t>Garb</a:t>
            </a:r>
            <a:r>
              <a:rPr lang="it-IT" sz="1050" i="1" dirty="0"/>
              <a:t> </a:t>
            </a:r>
            <a:r>
              <a:rPr lang="it-IT" sz="1050" i="1" dirty="0" err="1"/>
              <a:t>J</a:t>
            </a:r>
            <a:r>
              <a:rPr lang="it-IT" sz="1050" i="1" dirty="0"/>
              <a:t>, Welch G, </a:t>
            </a:r>
            <a:r>
              <a:rPr lang="it-IT" sz="1050" i="1" dirty="0" err="1"/>
              <a:t>Zagarins</a:t>
            </a:r>
            <a:r>
              <a:rPr lang="it-IT" sz="1050" i="1" dirty="0"/>
              <a:t> </a:t>
            </a:r>
            <a:r>
              <a:rPr lang="it-IT" sz="1050" i="1" dirty="0" err="1"/>
              <a:t>S</a:t>
            </a:r>
            <a:r>
              <a:rPr lang="it-IT" sz="1050" i="1" dirty="0"/>
              <a:t>, et al. Optimizing </a:t>
            </a:r>
            <a:r>
              <a:rPr lang="it-IT" sz="1050" i="1" dirty="0" err="1"/>
              <a:t>nutritional</a:t>
            </a:r>
            <a:r>
              <a:rPr lang="it-IT" sz="1050" i="1" dirty="0"/>
              <a:t> management </a:t>
            </a:r>
            <a:r>
              <a:rPr lang="it-IT" sz="1050" i="1" dirty="0" err="1"/>
              <a:t>before</a:t>
            </a:r>
            <a:r>
              <a:rPr lang="it-IT" sz="1050" i="1" dirty="0"/>
              <a:t> and after </a:t>
            </a:r>
            <a:r>
              <a:rPr lang="it-IT" sz="1050" i="1" dirty="0" err="1"/>
              <a:t>bariatric</a:t>
            </a:r>
            <a:r>
              <a:rPr lang="it-IT" sz="1050" i="1" dirty="0"/>
              <a:t> surgery: a </a:t>
            </a:r>
            <a:r>
              <a:rPr lang="it-IT" sz="1050" i="1" dirty="0" err="1"/>
              <a:t>comprehensive</a:t>
            </a:r>
            <a:r>
              <a:rPr lang="it-IT" sz="1050" i="1" dirty="0"/>
              <a:t> guide. Int </a:t>
            </a:r>
            <a:r>
              <a:rPr lang="it-IT" sz="1050" i="1" dirty="0" err="1"/>
              <a:t>J</a:t>
            </a:r>
            <a:r>
              <a:rPr lang="it-IT" sz="1050" i="1" dirty="0"/>
              <a:t> </a:t>
            </a:r>
            <a:r>
              <a:rPr lang="it-IT" sz="1050" i="1" dirty="0" err="1"/>
              <a:t>Environ</a:t>
            </a:r>
            <a:r>
              <a:rPr lang="it-IT" sz="1050" i="1" dirty="0"/>
              <a:t> Res Public Health. 2023;20(17):6899.</a:t>
            </a:r>
          </a:p>
          <a:p>
            <a:pPr marL="225425" indent="-169863">
              <a:buFont typeface="+mj-lt"/>
              <a:buAutoNum type="arabicPeriod"/>
            </a:pPr>
            <a:r>
              <a:rPr lang="it-IT" sz="1050" i="1" dirty="0" err="1"/>
              <a:t>Furczyk</a:t>
            </a:r>
            <a:r>
              <a:rPr lang="it-IT" sz="1050" i="1" dirty="0"/>
              <a:t> </a:t>
            </a:r>
            <a:r>
              <a:rPr lang="it-IT" sz="1050" i="1" dirty="0" err="1"/>
              <a:t>P</a:t>
            </a:r>
            <a:r>
              <a:rPr lang="it-IT" sz="1050" i="1" dirty="0"/>
              <a:t>, Chen </a:t>
            </a:r>
            <a:r>
              <a:rPr lang="it-IT" sz="1050" i="1" dirty="0" err="1"/>
              <a:t>J</a:t>
            </a:r>
            <a:r>
              <a:rPr lang="it-IT" sz="1050" i="1" dirty="0"/>
              <a:t>, Ortega Y, et al. Weight </a:t>
            </a:r>
            <a:r>
              <a:rPr lang="it-IT" sz="1050" i="1" dirty="0" err="1"/>
              <a:t>regain</a:t>
            </a:r>
            <a:r>
              <a:rPr lang="it-IT" sz="1050" i="1" dirty="0"/>
              <a:t> after </a:t>
            </a:r>
            <a:r>
              <a:rPr lang="it-IT" sz="1050" i="1" dirty="0" err="1"/>
              <a:t>bariatric</a:t>
            </a:r>
            <a:r>
              <a:rPr lang="it-IT" sz="1050" i="1" dirty="0"/>
              <a:t> surgery: scope, </a:t>
            </a:r>
            <a:r>
              <a:rPr lang="it-IT" sz="1050" i="1" dirty="0" err="1"/>
              <a:t>causes</a:t>
            </a:r>
            <a:r>
              <a:rPr lang="it-IT" sz="1050" i="1" dirty="0"/>
              <a:t>, </a:t>
            </a:r>
            <a:r>
              <a:rPr lang="it-IT" sz="1050" i="1" dirty="0" err="1"/>
              <a:t>prevention</a:t>
            </a:r>
            <a:r>
              <a:rPr lang="it-IT" sz="1050" i="1" dirty="0"/>
              <a:t>, and treatment. </a:t>
            </a:r>
            <a:r>
              <a:rPr lang="it-IT" sz="1050" i="1" dirty="0" err="1"/>
              <a:t>Curr</a:t>
            </a:r>
            <a:r>
              <a:rPr lang="it-IT" sz="1050" i="1" dirty="0"/>
              <a:t> Diab Rep. 2023;23(1):123–31.</a:t>
            </a:r>
          </a:p>
        </p:txBody>
      </p:sp>
      <p:pic>
        <p:nvPicPr>
          <p:cNvPr id="12" name="Picture 2" descr="Scarica icone di Libro gratuite in PNG e SVG">
            <a:extLst>
              <a:ext uri="{FF2B5EF4-FFF2-40B4-BE49-F238E27FC236}">
                <a16:creationId xmlns:a16="http://schemas.microsoft.com/office/drawing/2014/main" id="{2B8EF8F3-BB87-4B60-FF35-42DF2E7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" y="6132221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FF1604D-B788-61FE-4D0E-2C4B5B052880}"/>
              </a:ext>
            </a:extLst>
          </p:cNvPr>
          <p:cNvCxnSpPr/>
          <p:nvPr/>
        </p:nvCxnSpPr>
        <p:spPr>
          <a:xfrm>
            <a:off x="962947" y="752253"/>
            <a:ext cx="99310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275C7-C2FC-C1E9-2B32-FF3D30931354}"/>
              </a:ext>
            </a:extLst>
          </p:cNvPr>
          <p:cNvSpPr txBox="1"/>
          <p:nvPr/>
        </p:nvSpPr>
        <p:spPr>
          <a:xfrm>
            <a:off x="2993122" y="454080"/>
            <a:ext cx="620030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nstantia" panose="02030602050306030303" pitchFamily="18" charset="0"/>
                <a:ea typeface="Georgia" charset="0"/>
                <a:cs typeface="Georgia" charset="0"/>
              </a:rPr>
              <a:t>Prevenzione WR…dopo trattamento WR???</a:t>
            </a:r>
            <a:endParaRPr lang="it-IT" sz="3200" b="1" dirty="0">
              <a:latin typeface="Constantia" panose="02030602050306030303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6B6113-944F-582D-022F-D66E11F551A7}"/>
              </a:ext>
            </a:extLst>
          </p:cNvPr>
          <p:cNvSpPr/>
          <p:nvPr/>
        </p:nvSpPr>
        <p:spPr>
          <a:xfrm>
            <a:off x="962947" y="1788520"/>
            <a:ext cx="10481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Educazione alimentare continua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Follow-up strutturato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Trattamento di eventuali carenze nutrizionali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Supporto motivazionale e comportamentale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Strategie </a:t>
            </a:r>
            <a:r>
              <a:rPr lang="it-IT" dirty="0" err="1">
                <a:latin typeface="Constantia" panose="02030602050306030303" pitchFamily="18" charset="0"/>
              </a:rPr>
              <a:t>pre-reintervento</a:t>
            </a:r>
            <a:r>
              <a:rPr lang="it-IT" dirty="0">
                <a:latin typeface="Constantia" panose="02030602050306030303" pitchFamily="18" charset="0"/>
              </a:rPr>
              <a:t>, intra-ospedaliere e post-operatorie coordinate e adatte al pz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C55F50-5681-A573-7463-66D8BE8E7C91}"/>
              </a:ext>
            </a:extLst>
          </p:cNvPr>
          <p:cNvSpPr txBox="1"/>
          <p:nvPr/>
        </p:nvSpPr>
        <p:spPr>
          <a:xfrm>
            <a:off x="595641" y="4368757"/>
            <a:ext cx="62003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nstantia" panose="02030602050306030303" pitchFamily="18" charset="0"/>
              </a:rPr>
              <a:t>Lungo termine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3EE96C-F707-20AC-2A49-A9228A3D7284}"/>
              </a:ext>
            </a:extLst>
          </p:cNvPr>
          <p:cNvSpPr txBox="1"/>
          <p:nvPr/>
        </p:nvSpPr>
        <p:spPr>
          <a:xfrm>
            <a:off x="5600700" y="413996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Controllo del peso e della composizione corporea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Esami di laboratorio mirati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Adattamento progressivo del piano nutrizionale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Sorveglianza dei segni precoci di recidiva</a:t>
            </a:r>
          </a:p>
        </p:txBody>
      </p:sp>
    </p:spTree>
    <p:extLst>
      <p:ext uri="{BB962C8B-B14F-4D97-AF65-F5344CB8AC3E}">
        <p14:creationId xmlns:p14="http://schemas.microsoft.com/office/powerpoint/2010/main" val="178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FF1604D-B788-61FE-4D0E-2C4B5B052880}"/>
              </a:ext>
            </a:extLst>
          </p:cNvPr>
          <p:cNvCxnSpPr/>
          <p:nvPr/>
        </p:nvCxnSpPr>
        <p:spPr>
          <a:xfrm>
            <a:off x="962947" y="752253"/>
            <a:ext cx="99310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275C7-C2FC-C1E9-2B32-FF3D30931354}"/>
              </a:ext>
            </a:extLst>
          </p:cNvPr>
          <p:cNvSpPr txBox="1"/>
          <p:nvPr/>
        </p:nvSpPr>
        <p:spPr>
          <a:xfrm>
            <a:off x="2993122" y="454080"/>
            <a:ext cx="62003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nstantia" panose="02030602050306030303" pitchFamily="18" charset="0"/>
                <a:ea typeface="Georgia" charset="0"/>
                <a:cs typeface="Georgia" charset="0"/>
              </a:rPr>
              <a:t>CONCLUSIONI</a:t>
            </a:r>
            <a:endParaRPr lang="it-IT" sz="3200" b="1" dirty="0">
              <a:latin typeface="Constantia" panose="02030602050306030303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6B6113-944F-582D-022F-D66E11F551A7}"/>
              </a:ext>
            </a:extLst>
          </p:cNvPr>
          <p:cNvSpPr/>
          <p:nvPr/>
        </p:nvSpPr>
        <p:spPr>
          <a:xfrm>
            <a:off x="962948" y="1425584"/>
            <a:ext cx="10281316" cy="439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it-IT" b="1" dirty="0">
                <a:latin typeface="Constantia" panose="02030602050306030303" pitchFamily="18" charset="0"/>
              </a:rPr>
              <a:t>Il weight </a:t>
            </a:r>
            <a:r>
              <a:rPr lang="it-IT" b="1" dirty="0" err="1">
                <a:latin typeface="Constantia" panose="02030602050306030303" pitchFamily="18" charset="0"/>
              </a:rPr>
              <a:t>regain</a:t>
            </a:r>
            <a:r>
              <a:rPr lang="it-IT" dirty="0">
                <a:latin typeface="Constantia" panose="02030602050306030303" pitchFamily="18" charset="0"/>
              </a:rPr>
              <a:t> è una condizione multifattoriale che richiede un'attenta analisi dei meccanismi sottostanti: anatomici, comportamentali, psicologici e metabolici.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Il </a:t>
            </a:r>
            <a:r>
              <a:rPr lang="it-IT" b="1" dirty="0">
                <a:latin typeface="Constantia" panose="02030602050306030303" pitchFamily="18" charset="0"/>
              </a:rPr>
              <a:t>ruolo del team multidisciplinare</a:t>
            </a:r>
            <a:r>
              <a:rPr lang="it-IT" dirty="0">
                <a:latin typeface="Constantia" panose="02030602050306030303" pitchFamily="18" charset="0"/>
              </a:rPr>
              <a:t> è cruciale per pianificare un percorso personalizzato, sostenibile e integrato.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Una </a:t>
            </a:r>
            <a:r>
              <a:rPr lang="it-IT" b="1" dirty="0">
                <a:latin typeface="Constantia" panose="02030602050306030303" pitchFamily="18" charset="0"/>
              </a:rPr>
              <a:t>valutazione </a:t>
            </a:r>
            <a:r>
              <a:rPr lang="it-IT" b="1" dirty="0" err="1">
                <a:latin typeface="Constantia" panose="02030602050306030303" pitchFamily="18" charset="0"/>
              </a:rPr>
              <a:t>pre</a:t>
            </a:r>
            <a:r>
              <a:rPr lang="it-IT" b="1" dirty="0">
                <a:latin typeface="Constantia" panose="02030602050306030303" pitchFamily="18" charset="0"/>
              </a:rPr>
              <a:t>-intervento accurata e multidisciplinare</a:t>
            </a:r>
            <a:r>
              <a:rPr lang="it-IT" dirty="0">
                <a:latin typeface="Constantia" panose="02030602050306030303" pitchFamily="18" charset="0"/>
              </a:rPr>
              <a:t> è essenziale per:</a:t>
            </a:r>
          </a:p>
          <a:p>
            <a:pPr marL="60960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it-IT" dirty="0">
                <a:latin typeface="Constantia" panose="02030602050306030303" pitchFamily="18" charset="0"/>
              </a:rPr>
              <a:t>Identificare le cause reali del fallimento dell’intervento primario.</a:t>
            </a:r>
          </a:p>
          <a:p>
            <a:pPr marL="60960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it-IT" dirty="0">
                <a:latin typeface="Constantia" panose="02030602050306030303" pitchFamily="18" charset="0"/>
              </a:rPr>
              <a:t>Escludere cause modificabili con approccio medico-nutrizionale o psicologico.</a:t>
            </a:r>
          </a:p>
          <a:p>
            <a:pPr marL="60960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it-IT" dirty="0">
                <a:latin typeface="Constantia" panose="02030602050306030303" pitchFamily="18" charset="0"/>
              </a:rPr>
              <a:t>Ottimizzare i risultati della chirurgia revisione e ridurre il rischio di ulteriori fallimenti.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In un contesto di approccio multimodale, </a:t>
            </a:r>
            <a:r>
              <a:rPr lang="it-IT" b="1" dirty="0">
                <a:latin typeface="Constantia" panose="02030602050306030303" pitchFamily="18" charset="0"/>
              </a:rPr>
              <a:t>la chirurgia è solo una parte della terapia</a:t>
            </a:r>
            <a:r>
              <a:rPr lang="it-IT" dirty="0">
                <a:latin typeface="Constantia" panose="02030602050306030303" pitchFamily="18" charset="0"/>
              </a:rPr>
              <a:t>: continuità assistenziale, educazione nutrizionale e follow-up regolare sono determinanti per il mantenimento del peso nel lungo termine. </a:t>
            </a:r>
            <a:r>
              <a:rPr lang="it-IT">
                <a:latin typeface="Constantia" panose="02030602050306030303" pitchFamily="18" charset="0"/>
              </a:rPr>
              <a:t>La </a:t>
            </a:r>
            <a:r>
              <a:rPr lang="it-IT" b="1">
                <a:latin typeface="Constantia" panose="02030602050306030303" pitchFamily="18" charset="0"/>
              </a:rPr>
              <a:t>Redo Surgery</a:t>
            </a:r>
            <a:r>
              <a:rPr lang="it-IT">
                <a:latin typeface="Constantia" panose="02030602050306030303" pitchFamily="18" charset="0"/>
              </a:rPr>
              <a:t> rappresenta una strategia terapeutica efficace, ma complessa e non priva di rischi.</a:t>
            </a:r>
            <a:endParaRPr lang="it-IT" dirty="0">
              <a:latin typeface="Constantia" panose="02030602050306030303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endParaRPr lang="it-IT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magini di Cuore Blu Stilizzato Semplice - Download gratuiti su Freepik">
            <a:extLst>
              <a:ext uri="{FF2B5EF4-FFF2-40B4-BE49-F238E27FC236}">
                <a16:creationId xmlns:a16="http://schemas.microsoft.com/office/drawing/2014/main" id="{79DE91D8-2DB7-BB65-4492-EF802ABF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29" y="3428999"/>
            <a:ext cx="2120400" cy="21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663" y="2614863"/>
            <a:ext cx="4526280" cy="1243266"/>
          </a:xfrm>
        </p:spPr>
        <p:txBody>
          <a:bodyPr>
            <a:normAutofit fontScale="90000"/>
          </a:bodyPr>
          <a:lstStyle/>
          <a:p>
            <a:r>
              <a:rPr lang="it-IT" sz="9600" dirty="0">
                <a:latin typeface="Constantia" panose="02030602050306030303" pitchFamily="18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73705E56-B6B4-6597-647D-73BF6A6B66DB}"/>
              </a:ext>
            </a:extLst>
          </p:cNvPr>
          <p:cNvSpPr/>
          <p:nvPr/>
        </p:nvSpPr>
        <p:spPr>
          <a:xfrm>
            <a:off x="558800" y="658426"/>
            <a:ext cx="11049000" cy="564274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DA56F8-5761-D785-B37F-13A1D345132C}"/>
              </a:ext>
            </a:extLst>
          </p:cNvPr>
          <p:cNvSpPr txBox="1"/>
          <p:nvPr/>
        </p:nvSpPr>
        <p:spPr>
          <a:xfrm>
            <a:off x="4669511" y="376178"/>
            <a:ext cx="28677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Constantia" panose="02030602050306030303" pitchFamily="18" charset="0"/>
              </a:rPr>
              <a:t>Definizione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A29AEE-9061-D553-10F6-C592D3DB2B8A}"/>
              </a:ext>
            </a:extLst>
          </p:cNvPr>
          <p:cNvSpPr txBox="1"/>
          <p:nvPr/>
        </p:nvSpPr>
        <p:spPr>
          <a:xfrm>
            <a:off x="890451" y="1474574"/>
            <a:ext cx="104110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onstantia" panose="02030602050306030303" pitchFamily="18" charset="0"/>
              </a:rPr>
              <a:t>Il </a:t>
            </a:r>
            <a:r>
              <a:rPr lang="it-IT" sz="2400" i="1" dirty="0">
                <a:latin typeface="Constantia" panose="02030602050306030303" pitchFamily="18" charset="0"/>
              </a:rPr>
              <a:t>weight </a:t>
            </a:r>
            <a:r>
              <a:rPr lang="it-IT" sz="2400" i="1" dirty="0" err="1">
                <a:latin typeface="Constantia" panose="02030602050306030303" pitchFamily="18" charset="0"/>
              </a:rPr>
              <a:t>regain</a:t>
            </a:r>
            <a:r>
              <a:rPr lang="it-IT" sz="2400" dirty="0">
                <a:latin typeface="Constantia" panose="02030602050306030303" pitchFamily="18" charset="0"/>
              </a:rPr>
              <a:t> (WR) è definito come un </a:t>
            </a:r>
            <a:r>
              <a:rPr lang="it-IT" sz="2400" b="1" dirty="0">
                <a:latin typeface="Constantia" panose="02030602050306030303" pitchFamily="18" charset="0"/>
              </a:rPr>
              <a:t>aumento significativo del peso corporeo</a:t>
            </a:r>
            <a:r>
              <a:rPr lang="it-IT" sz="2400" dirty="0">
                <a:latin typeface="Constantia" panose="02030602050306030303" pitchFamily="18" charset="0"/>
              </a:rPr>
              <a:t> dopo un iniziale successo della perdita di peso post-chirurgia </a:t>
            </a:r>
            <a:r>
              <a:rPr lang="it-IT" sz="2400" dirty="0" err="1">
                <a:latin typeface="Constantia" panose="02030602050306030303" pitchFamily="18" charset="0"/>
              </a:rPr>
              <a:t>bariatrica</a:t>
            </a:r>
            <a:r>
              <a:rPr lang="it-IT" sz="2400" dirty="0"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onstantia" panose="02030602050306030303" pitchFamily="18" charset="0"/>
              </a:rPr>
              <a:t>Non esiste ancora una definizione universalmente accettata, ma comunemente si considera: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>
                <a:latin typeface="Constantia" panose="02030602050306030303" pitchFamily="18" charset="0"/>
              </a:rPr>
              <a:t>Un recupero del </a:t>
            </a:r>
            <a:r>
              <a:rPr lang="it-IT" sz="2400" b="1" dirty="0">
                <a:latin typeface="Constantia" panose="02030602050306030303" pitchFamily="18" charset="0"/>
              </a:rPr>
              <a:t>≥15-25% del peso perso</a:t>
            </a:r>
            <a:r>
              <a:rPr lang="it-IT" sz="2400" dirty="0">
                <a:latin typeface="Constantia" panose="02030602050306030303" pitchFamily="18" charset="0"/>
              </a:rPr>
              <a:t> rispetto al nadir.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>
                <a:latin typeface="Constantia" panose="02030602050306030303" pitchFamily="18" charset="0"/>
              </a:rPr>
              <a:t>un incremento di </a:t>
            </a:r>
            <a:r>
              <a:rPr lang="it-IT" sz="2400" b="1" dirty="0">
                <a:latin typeface="Constantia" panose="02030602050306030303" pitchFamily="18" charset="0"/>
              </a:rPr>
              <a:t>≥10 kg</a:t>
            </a:r>
            <a:r>
              <a:rPr lang="it-IT" sz="2400" dirty="0">
                <a:latin typeface="Constantia" panose="02030602050306030303" pitchFamily="18" charset="0"/>
              </a:rPr>
              <a:t> dal peso minimo raggiunto.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onstantia" panose="02030602050306030303" pitchFamily="18" charset="0"/>
              </a:rPr>
              <a:t>Il WR si riscontra </a:t>
            </a:r>
            <a:r>
              <a:rPr lang="it-IT" sz="2400" b="1" dirty="0">
                <a:latin typeface="Constantia" panose="02030602050306030303" pitchFamily="18" charset="0"/>
              </a:rPr>
              <a:t>frequentemente (20-35% dei pz)</a:t>
            </a:r>
            <a:r>
              <a:rPr lang="it-IT" sz="2400" dirty="0">
                <a:latin typeface="Constantia" panose="02030602050306030303" pitchFamily="18" charset="0"/>
              </a:rPr>
              <a:t> entro 2-5 anni.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6AE30F-65BB-8926-7DF9-99A0A8C87D80}"/>
              </a:ext>
            </a:extLst>
          </p:cNvPr>
          <p:cNvSpPr txBox="1"/>
          <p:nvPr/>
        </p:nvSpPr>
        <p:spPr>
          <a:xfrm>
            <a:off x="4060783" y="5319094"/>
            <a:ext cx="7489868" cy="938719"/>
          </a:xfrm>
          <a:prstGeom prst="rect">
            <a:avLst/>
          </a:prstGeom>
          <a:solidFill>
            <a:srgbClr val="F6A287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it-IT" sz="1100" i="1" dirty="0">
                <a:latin typeface="Constantia" panose="02030602050306030303" pitchFamily="18" charset="0"/>
              </a:rPr>
              <a:t>1. El Ansari </a:t>
            </a:r>
            <a:r>
              <a:rPr lang="it-IT" sz="1100" i="1" dirty="0" err="1">
                <a:latin typeface="Constantia" panose="02030602050306030303" pitchFamily="18" charset="0"/>
              </a:rPr>
              <a:t>W</a:t>
            </a:r>
            <a:r>
              <a:rPr lang="it-IT" sz="1100" i="1" dirty="0">
                <a:latin typeface="Constantia" panose="02030602050306030303" pitchFamily="18" charset="0"/>
              </a:rPr>
              <a:t>, </a:t>
            </a:r>
            <a:r>
              <a:rPr lang="it-IT" sz="1100" i="1" dirty="0" err="1">
                <a:latin typeface="Constantia" panose="02030602050306030303" pitchFamily="18" charset="0"/>
              </a:rPr>
              <a:t>Elhag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W</a:t>
            </a:r>
            <a:r>
              <a:rPr lang="it-IT" sz="1100" i="1" dirty="0">
                <a:latin typeface="Constantia" panose="02030602050306030303" pitchFamily="18" charset="0"/>
              </a:rPr>
              <a:t>. Weight </a:t>
            </a:r>
            <a:r>
              <a:rPr lang="it-IT" sz="1100" i="1" dirty="0" err="1">
                <a:latin typeface="Constantia" panose="02030602050306030303" pitchFamily="18" charset="0"/>
              </a:rPr>
              <a:t>Regain</a:t>
            </a:r>
            <a:r>
              <a:rPr lang="it-IT" sz="1100" i="1" dirty="0">
                <a:latin typeface="Constantia" panose="02030602050306030303" pitchFamily="18" charset="0"/>
              </a:rPr>
              <a:t> and </a:t>
            </a:r>
            <a:r>
              <a:rPr lang="it-IT" sz="1100" i="1" dirty="0" err="1">
                <a:latin typeface="Constantia" panose="02030602050306030303" pitchFamily="18" charset="0"/>
              </a:rPr>
              <a:t>Insufficient</a:t>
            </a:r>
            <a:r>
              <a:rPr lang="it-IT" sz="1100" i="1" dirty="0">
                <a:latin typeface="Constantia" panose="02030602050306030303" pitchFamily="18" charset="0"/>
              </a:rPr>
              <a:t> Weight Loss After </a:t>
            </a:r>
            <a:r>
              <a:rPr lang="it-IT" sz="1100" i="1" dirty="0" err="1">
                <a:latin typeface="Constantia" panose="02030602050306030303" pitchFamily="18" charset="0"/>
              </a:rPr>
              <a:t>Bariatric</a:t>
            </a:r>
            <a:r>
              <a:rPr lang="it-IT" sz="1100" i="1" dirty="0">
                <a:latin typeface="Constantia" panose="02030602050306030303" pitchFamily="18" charset="0"/>
              </a:rPr>
              <a:t> Surgery... </a:t>
            </a:r>
            <a:r>
              <a:rPr lang="it-IT" sz="1100" i="1" dirty="0" err="1">
                <a:latin typeface="Constantia" panose="02030602050306030303" pitchFamily="18" charset="0"/>
              </a:rPr>
              <a:t>Obes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Surg</a:t>
            </a:r>
            <a:r>
              <a:rPr lang="it-IT" sz="1100" i="1" dirty="0">
                <a:latin typeface="Constantia" panose="02030602050306030303" pitchFamily="18" charset="0"/>
              </a:rPr>
              <a:t>. 2021. </a:t>
            </a:r>
          </a:p>
          <a:p>
            <a:r>
              <a:rPr lang="it-IT" sz="1100" i="1" dirty="0">
                <a:latin typeface="Constantia" panose="02030602050306030303" pitchFamily="18" charset="0"/>
              </a:rPr>
              <a:t>2. Noria SF et al. Weight </a:t>
            </a:r>
            <a:r>
              <a:rPr lang="it-IT" sz="1100" i="1" dirty="0" err="1">
                <a:latin typeface="Constantia" panose="02030602050306030303" pitchFamily="18" charset="0"/>
              </a:rPr>
              <a:t>Regain</a:t>
            </a:r>
            <a:r>
              <a:rPr lang="it-IT" sz="1100" i="1" dirty="0">
                <a:latin typeface="Constantia" panose="02030602050306030303" pitchFamily="18" charset="0"/>
              </a:rPr>
              <a:t> After </a:t>
            </a:r>
            <a:r>
              <a:rPr lang="it-IT" sz="1100" i="1" dirty="0" err="1">
                <a:latin typeface="Constantia" panose="02030602050306030303" pitchFamily="18" charset="0"/>
              </a:rPr>
              <a:t>Bariatric</a:t>
            </a:r>
            <a:r>
              <a:rPr lang="it-IT" sz="1100" i="1" dirty="0">
                <a:latin typeface="Constantia" panose="02030602050306030303" pitchFamily="18" charset="0"/>
              </a:rPr>
              <a:t> Surgery: Scope, </a:t>
            </a:r>
            <a:r>
              <a:rPr lang="it-IT" sz="1100" i="1" dirty="0" err="1">
                <a:latin typeface="Constantia" panose="02030602050306030303" pitchFamily="18" charset="0"/>
              </a:rPr>
              <a:t>Causes</a:t>
            </a:r>
            <a:r>
              <a:rPr lang="it-IT" sz="1100" i="1" dirty="0">
                <a:latin typeface="Constantia" panose="02030602050306030303" pitchFamily="18" charset="0"/>
              </a:rPr>
              <a:t>, </a:t>
            </a:r>
            <a:r>
              <a:rPr lang="it-IT" sz="1100" i="1" dirty="0" err="1">
                <a:latin typeface="Constantia" panose="02030602050306030303" pitchFamily="18" charset="0"/>
              </a:rPr>
              <a:t>Prevention</a:t>
            </a:r>
            <a:r>
              <a:rPr lang="it-IT" sz="1100" i="1" dirty="0">
                <a:latin typeface="Constantia" panose="02030602050306030303" pitchFamily="18" charset="0"/>
              </a:rPr>
              <a:t>. </a:t>
            </a:r>
            <a:r>
              <a:rPr lang="it-IT" sz="1100" i="1" dirty="0" err="1">
                <a:latin typeface="Constantia" panose="02030602050306030303" pitchFamily="18" charset="0"/>
              </a:rPr>
              <a:t>Curr</a:t>
            </a:r>
            <a:r>
              <a:rPr lang="it-IT" sz="1100" i="1" dirty="0">
                <a:latin typeface="Constantia" panose="02030602050306030303" pitchFamily="18" charset="0"/>
              </a:rPr>
              <a:t> Diab Rep. 2023.</a:t>
            </a:r>
          </a:p>
          <a:p>
            <a:r>
              <a:rPr lang="it-IT" sz="1100" i="1" dirty="0">
                <a:latin typeface="Constantia" panose="02030602050306030303" pitchFamily="18" charset="0"/>
              </a:rPr>
              <a:t>3. Cohen RV, </a:t>
            </a:r>
            <a:r>
              <a:rPr lang="it-IT" sz="1100" i="1" dirty="0" err="1">
                <a:latin typeface="Constantia" panose="02030602050306030303" pitchFamily="18" charset="0"/>
              </a:rPr>
              <a:t>Petry</a:t>
            </a:r>
            <a:r>
              <a:rPr lang="it-IT" sz="1100" i="1" dirty="0">
                <a:latin typeface="Constantia" panose="02030602050306030303" pitchFamily="18" charset="0"/>
              </a:rPr>
              <a:t> TB. How to </a:t>
            </a:r>
            <a:r>
              <a:rPr lang="it-IT" sz="1100" i="1" dirty="0" err="1">
                <a:latin typeface="Constantia" panose="02030602050306030303" pitchFamily="18" charset="0"/>
              </a:rPr>
              <a:t>Address</a:t>
            </a:r>
            <a:r>
              <a:rPr lang="it-IT" sz="1100" i="1" dirty="0">
                <a:latin typeface="Constantia" panose="02030602050306030303" pitchFamily="18" charset="0"/>
              </a:rPr>
              <a:t> Weight </a:t>
            </a:r>
            <a:r>
              <a:rPr lang="it-IT" sz="1100" i="1" dirty="0" err="1">
                <a:latin typeface="Constantia" panose="02030602050306030303" pitchFamily="18" charset="0"/>
              </a:rPr>
              <a:t>Regain</a:t>
            </a:r>
            <a:r>
              <a:rPr lang="it-IT" sz="1100" i="1" dirty="0">
                <a:latin typeface="Constantia" panose="02030602050306030303" pitchFamily="18" charset="0"/>
              </a:rPr>
              <a:t> in an </a:t>
            </a:r>
            <a:r>
              <a:rPr lang="it-IT" sz="1100" i="1" dirty="0" err="1">
                <a:latin typeface="Constantia" panose="02030602050306030303" pitchFamily="18" charset="0"/>
              </a:rPr>
              <a:t>Individualized</a:t>
            </a:r>
            <a:r>
              <a:rPr lang="it-IT" sz="1100" i="1" dirty="0">
                <a:latin typeface="Constantia" panose="02030602050306030303" pitchFamily="18" charset="0"/>
              </a:rPr>
              <a:t> Way. </a:t>
            </a:r>
            <a:r>
              <a:rPr lang="it-IT" sz="1100" i="1" dirty="0" err="1">
                <a:latin typeface="Constantia" panose="02030602050306030303" pitchFamily="18" charset="0"/>
              </a:rPr>
              <a:t>Rev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Endocr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Metab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Disord</a:t>
            </a:r>
            <a:r>
              <a:rPr lang="it-IT" sz="1100" i="1" dirty="0">
                <a:latin typeface="Constantia" panose="02030602050306030303" pitchFamily="18" charset="0"/>
              </a:rPr>
              <a:t>. 2023. </a:t>
            </a:r>
          </a:p>
          <a:p>
            <a:r>
              <a:rPr lang="it-IT" sz="1100" i="1" dirty="0">
                <a:latin typeface="Constantia" panose="02030602050306030303" pitchFamily="18" charset="0"/>
              </a:rPr>
              <a:t>4. Salminen </a:t>
            </a:r>
            <a:r>
              <a:rPr lang="it-IT" sz="1100" i="1" dirty="0" err="1">
                <a:latin typeface="Constantia" panose="02030602050306030303" pitchFamily="18" charset="0"/>
              </a:rPr>
              <a:t>P</a:t>
            </a:r>
            <a:r>
              <a:rPr lang="it-IT" sz="1100" i="1" dirty="0">
                <a:latin typeface="Constantia" panose="02030602050306030303" pitchFamily="18" charset="0"/>
              </a:rPr>
              <a:t> et al.; IFSO </a:t>
            </a:r>
            <a:r>
              <a:rPr lang="it-IT" sz="1100" i="1" dirty="0" err="1">
                <a:latin typeface="Constantia" panose="02030602050306030303" pitchFamily="18" charset="0"/>
              </a:rPr>
              <a:t>Experts</a:t>
            </a:r>
            <a:r>
              <a:rPr lang="it-IT" sz="1100" i="1" dirty="0">
                <a:latin typeface="Constantia" panose="02030602050306030303" pitchFamily="18" charset="0"/>
              </a:rPr>
              <a:t> Panel. IFSO Consensus on </a:t>
            </a:r>
            <a:r>
              <a:rPr lang="it-IT" sz="1100" i="1" dirty="0" err="1">
                <a:latin typeface="Constantia" panose="02030602050306030303" pitchFamily="18" charset="0"/>
              </a:rPr>
              <a:t>Definitions</a:t>
            </a:r>
            <a:r>
              <a:rPr lang="it-IT" sz="1100" i="1" dirty="0">
                <a:latin typeface="Constantia" panose="02030602050306030303" pitchFamily="18" charset="0"/>
              </a:rPr>
              <a:t> and Clinical </a:t>
            </a:r>
            <a:r>
              <a:rPr lang="it-IT" sz="1100" i="1" dirty="0" err="1">
                <a:latin typeface="Constantia" panose="02030602050306030303" pitchFamily="18" charset="0"/>
              </a:rPr>
              <a:t>Practice</a:t>
            </a:r>
            <a:r>
              <a:rPr lang="it-IT" sz="1100" i="1" dirty="0">
                <a:latin typeface="Constantia" panose="02030602050306030303" pitchFamily="18" charset="0"/>
              </a:rPr>
              <a:t> Guidelines. </a:t>
            </a:r>
            <a:r>
              <a:rPr lang="it-IT" sz="1100" i="1" dirty="0" err="1">
                <a:latin typeface="Constantia" panose="02030602050306030303" pitchFamily="18" charset="0"/>
              </a:rPr>
              <a:t>Obes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Surg</a:t>
            </a:r>
            <a:r>
              <a:rPr lang="it-IT" sz="1100" i="1" dirty="0">
                <a:latin typeface="Constantia" panose="02030602050306030303" pitchFamily="18" charset="0"/>
              </a:rPr>
              <a:t>. 2024.</a:t>
            </a:r>
          </a:p>
          <a:p>
            <a:r>
              <a:rPr lang="it-IT" sz="1100" i="1" dirty="0">
                <a:latin typeface="Constantia" panose="02030602050306030303" pitchFamily="18" charset="0"/>
              </a:rPr>
              <a:t>5. Pereira M et al. Weight </a:t>
            </a:r>
            <a:r>
              <a:rPr lang="it-IT" sz="1100" i="1" dirty="0" err="1">
                <a:latin typeface="Constantia" panose="02030602050306030303" pitchFamily="18" charset="0"/>
              </a:rPr>
              <a:t>regain</a:t>
            </a:r>
            <a:r>
              <a:rPr lang="it-IT" sz="1100" i="1" dirty="0">
                <a:latin typeface="Constantia" panose="02030602050306030303" pitchFamily="18" charset="0"/>
              </a:rPr>
              <a:t> after </a:t>
            </a:r>
            <a:r>
              <a:rPr lang="it-IT" sz="1100" i="1" dirty="0" err="1">
                <a:latin typeface="Constantia" panose="02030602050306030303" pitchFamily="18" charset="0"/>
              </a:rPr>
              <a:t>bariatric</a:t>
            </a:r>
            <a:r>
              <a:rPr lang="it-IT" sz="1100" i="1" dirty="0">
                <a:latin typeface="Constantia" panose="02030602050306030303" pitchFamily="18" charset="0"/>
              </a:rPr>
              <a:t> surgery: A </a:t>
            </a:r>
            <a:r>
              <a:rPr lang="it-IT" sz="1100" i="1" dirty="0" err="1">
                <a:latin typeface="Constantia" panose="02030602050306030303" pitchFamily="18" charset="0"/>
              </a:rPr>
              <a:t>systematic</a:t>
            </a:r>
            <a:r>
              <a:rPr lang="it-IT" sz="1100" i="1" dirty="0">
                <a:latin typeface="Constantia" panose="02030602050306030303" pitchFamily="18" charset="0"/>
              </a:rPr>
              <a:t> review and meta-</a:t>
            </a:r>
            <a:r>
              <a:rPr lang="it-IT" sz="1100" i="1" dirty="0" err="1">
                <a:latin typeface="Constantia" panose="02030602050306030303" pitchFamily="18" charset="0"/>
              </a:rPr>
              <a:t>analysis</a:t>
            </a:r>
            <a:r>
              <a:rPr lang="it-IT" sz="1100" i="1" dirty="0">
                <a:latin typeface="Constantia" panose="02030602050306030303" pitchFamily="18" charset="0"/>
              </a:rPr>
              <a:t>. </a:t>
            </a:r>
            <a:r>
              <a:rPr lang="it-IT" sz="1100" i="1" dirty="0" err="1">
                <a:latin typeface="Constantia" panose="02030602050306030303" pitchFamily="18" charset="0"/>
              </a:rPr>
              <a:t>Obes</a:t>
            </a:r>
            <a:r>
              <a:rPr lang="it-IT" sz="1100" i="1" dirty="0">
                <a:latin typeface="Constantia" panose="02030602050306030303" pitchFamily="18" charset="0"/>
              </a:rPr>
              <a:t> </a:t>
            </a:r>
            <a:r>
              <a:rPr lang="it-IT" sz="1100" i="1" dirty="0" err="1">
                <a:latin typeface="Constantia" panose="02030602050306030303" pitchFamily="18" charset="0"/>
              </a:rPr>
              <a:t>Med</a:t>
            </a:r>
            <a:r>
              <a:rPr lang="it-IT" sz="1100" i="1" dirty="0">
                <a:latin typeface="Constantia" panose="02030602050306030303" pitchFamily="18" charset="0"/>
              </a:rPr>
              <a:t>. 2024.</a:t>
            </a:r>
          </a:p>
        </p:txBody>
      </p:sp>
      <p:pic>
        <p:nvPicPr>
          <p:cNvPr id="1026" name="Picture 2" descr="Scarica icone di Libro gratuite in PNG e SVG">
            <a:extLst>
              <a:ext uri="{FF2B5EF4-FFF2-40B4-BE49-F238E27FC236}">
                <a16:creationId xmlns:a16="http://schemas.microsoft.com/office/drawing/2014/main" id="{CF837DB2-BB43-D2C6-F712-F656B52C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8" y="5319094"/>
            <a:ext cx="938720" cy="9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73705E56-B6B4-6597-647D-73BF6A6B66DB}"/>
              </a:ext>
            </a:extLst>
          </p:cNvPr>
          <p:cNvSpPr/>
          <p:nvPr/>
        </p:nvSpPr>
        <p:spPr>
          <a:xfrm>
            <a:off x="558800" y="658426"/>
            <a:ext cx="11049000" cy="564274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DA56F8-5761-D785-B37F-13A1D345132C}"/>
              </a:ext>
            </a:extLst>
          </p:cNvPr>
          <p:cNvSpPr txBox="1"/>
          <p:nvPr/>
        </p:nvSpPr>
        <p:spPr>
          <a:xfrm>
            <a:off x="3468720" y="416838"/>
            <a:ext cx="52545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onstantia" panose="02030602050306030303" pitchFamily="18" charset="0"/>
              </a:rPr>
              <a:t>Impatto clinico del WR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A5C2A8EC-7166-2A59-927D-4CA1D28D470E}"/>
              </a:ext>
            </a:extLst>
          </p:cNvPr>
          <p:cNvSpPr/>
          <p:nvPr/>
        </p:nvSpPr>
        <p:spPr>
          <a:xfrm rot="5400000">
            <a:off x="5772834" y="1194374"/>
            <a:ext cx="646331" cy="8724544"/>
          </a:xfrm>
          <a:prstGeom prst="rightBrace">
            <a:avLst>
              <a:gd name="adj1" fmla="val 3591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1BA298-C598-31C4-47AB-B9077825EC60}"/>
              </a:ext>
            </a:extLst>
          </p:cNvPr>
          <p:cNvSpPr txBox="1"/>
          <p:nvPr/>
        </p:nvSpPr>
        <p:spPr>
          <a:xfrm>
            <a:off x="2563373" y="5913867"/>
            <a:ext cx="70398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latin typeface="Constantia" panose="02030602050306030303" pitchFamily="18" charset="0"/>
              </a:rPr>
              <a:t>Necessità di un approccio </a:t>
            </a:r>
            <a:r>
              <a:rPr lang="it-IT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integrato</a:t>
            </a:r>
          </a:p>
        </p:txBody>
      </p:sp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DC80902-5B9D-65E8-729E-6509F924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r="67537" b="14234"/>
          <a:stretch/>
        </p:blipFill>
        <p:spPr>
          <a:xfrm>
            <a:off x="2176640" y="1304757"/>
            <a:ext cx="2609673" cy="3928722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D8B21C3-F282-B468-0350-32E16E3C0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1" t="12117" r="33356" b="14234"/>
          <a:stretch/>
        </p:blipFill>
        <p:spPr>
          <a:xfrm>
            <a:off x="4874403" y="1304757"/>
            <a:ext cx="2609673" cy="3928724"/>
          </a:xfrm>
          <a:prstGeom prst="rect">
            <a:avLst/>
          </a:prstGeom>
        </p:spPr>
      </p:pic>
      <p:pic>
        <p:nvPicPr>
          <p:cNvPr id="10" name="Immagine 9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5FA0FBC-0697-7C96-6D2C-EDF1CAE4D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7" t="12116" b="14234"/>
          <a:stretch/>
        </p:blipFill>
        <p:spPr>
          <a:xfrm>
            <a:off x="7572166" y="1304758"/>
            <a:ext cx="2609673" cy="39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1ED5F7-5168-A0D6-91C9-82AF098C6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84" y="1164546"/>
            <a:ext cx="8902584" cy="2916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2A97494-29FE-AA2B-4368-5A5856FD2D6E}"/>
              </a:ext>
            </a:extLst>
          </p:cNvPr>
          <p:cNvSpPr/>
          <p:nvPr/>
        </p:nvSpPr>
        <p:spPr>
          <a:xfrm>
            <a:off x="1641984" y="2230091"/>
            <a:ext cx="7948864" cy="483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5A9DDF-ABA4-8F05-9E7C-0A77B4A4B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18" y="4202443"/>
            <a:ext cx="8286750" cy="1440100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C6B1F236-C3A2-0BF9-BC3E-0B6E51E1C3CC}"/>
              </a:ext>
            </a:extLst>
          </p:cNvPr>
          <p:cNvCxnSpPr/>
          <p:nvPr/>
        </p:nvCxnSpPr>
        <p:spPr>
          <a:xfrm>
            <a:off x="3681414" y="4793901"/>
            <a:ext cx="6700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7A3777D4-AF1E-7830-0E80-052BA403177B}"/>
              </a:ext>
            </a:extLst>
          </p:cNvPr>
          <p:cNvCxnSpPr/>
          <p:nvPr/>
        </p:nvCxnSpPr>
        <p:spPr>
          <a:xfrm flipV="1">
            <a:off x="2300682" y="5032030"/>
            <a:ext cx="8133952" cy="11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D731A9C-377B-D25C-1819-71B8976D8529}"/>
              </a:ext>
            </a:extLst>
          </p:cNvPr>
          <p:cNvCxnSpPr/>
          <p:nvPr/>
        </p:nvCxnSpPr>
        <p:spPr>
          <a:xfrm flipV="1">
            <a:off x="2310202" y="5224457"/>
            <a:ext cx="6771886" cy="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1D34B4-DD19-4232-623C-F2E712D818DB}"/>
              </a:ext>
            </a:extLst>
          </p:cNvPr>
          <p:cNvSpPr txBox="1"/>
          <p:nvPr/>
        </p:nvSpPr>
        <p:spPr>
          <a:xfrm>
            <a:off x="804440" y="6056441"/>
            <a:ext cx="11302120" cy="738664"/>
          </a:xfrm>
          <a:prstGeom prst="rect">
            <a:avLst/>
          </a:prstGeom>
          <a:solidFill>
            <a:srgbClr val="F6A287">
              <a:alpha val="25000"/>
            </a:srgbClr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Mauro M, </a:t>
            </a:r>
            <a:r>
              <a:rPr lang="it-IT" sz="1050" i="1" dirty="0" err="1">
                <a:latin typeface="Constantia" panose="02030602050306030303" pitchFamily="18" charset="0"/>
              </a:rPr>
              <a:t>Papelbaum</a:t>
            </a:r>
            <a:r>
              <a:rPr lang="it-IT" sz="1050" i="1" dirty="0">
                <a:latin typeface="Constantia" panose="02030602050306030303" pitchFamily="18" charset="0"/>
              </a:rPr>
              <a:t> M, </a:t>
            </a:r>
            <a:r>
              <a:rPr lang="it-IT" sz="1050" i="1" dirty="0" err="1">
                <a:latin typeface="Constantia" panose="02030602050306030303" pitchFamily="18" charset="0"/>
              </a:rPr>
              <a:t>Coutinho</a:t>
            </a:r>
            <a:r>
              <a:rPr lang="it-IT" sz="1050" i="1" dirty="0">
                <a:latin typeface="Constantia" panose="02030602050306030303" pitchFamily="18" charset="0"/>
              </a:rPr>
              <a:t> ESF, </a:t>
            </a:r>
            <a:r>
              <a:rPr lang="it-IT" sz="1050" i="1" dirty="0" err="1">
                <a:latin typeface="Constantia" panose="02030602050306030303" pitchFamily="18" charset="0"/>
              </a:rPr>
              <a:t>Coutinho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W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Appolinario</a:t>
            </a:r>
            <a:r>
              <a:rPr lang="it-IT" sz="1050" i="1" dirty="0">
                <a:latin typeface="Constantia" panose="02030602050306030303" pitchFamily="18" charset="0"/>
              </a:rPr>
              <a:t> JC. </a:t>
            </a:r>
            <a:r>
              <a:rPr lang="it-IT" sz="1050" i="1" dirty="0" err="1">
                <a:latin typeface="Constantia" panose="02030602050306030303" pitchFamily="18" charset="0"/>
              </a:rPr>
              <a:t>Mental</a:t>
            </a:r>
            <a:r>
              <a:rPr lang="it-IT" sz="1050" i="1" dirty="0">
                <a:latin typeface="Constantia" panose="02030602050306030303" pitchFamily="18" charset="0"/>
              </a:rPr>
              <a:t> health and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a cross-</a:t>
            </a:r>
            <a:r>
              <a:rPr lang="it-IT" sz="1050" i="1" dirty="0" err="1">
                <a:latin typeface="Constantia" panose="02030602050306030303" pitchFamily="18" charset="0"/>
              </a:rPr>
              <a:t>sectional</a:t>
            </a:r>
            <a:r>
              <a:rPr lang="it-IT" sz="1050" i="1" dirty="0">
                <a:latin typeface="Constantia" panose="02030602050306030303" pitchFamily="18" charset="0"/>
              </a:rPr>
              <a:t> study. </a:t>
            </a:r>
            <a:r>
              <a:rPr lang="it-IT" sz="1050" i="1" dirty="0" err="1">
                <a:latin typeface="Constantia" panose="02030602050306030303" pitchFamily="18" charset="0"/>
              </a:rPr>
              <a:t>Arch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Endocrinol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Metab</a:t>
            </a:r>
            <a:r>
              <a:rPr lang="it-IT" sz="1050" i="1" dirty="0">
                <a:latin typeface="Constantia" panose="02030602050306030303" pitchFamily="18" charset="0"/>
              </a:rPr>
              <a:t>. 2024;68(1):1–9.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Aguiar A, Magro DO, </a:t>
            </a:r>
            <a:r>
              <a:rPr lang="it-IT" sz="1050" i="1" dirty="0" err="1">
                <a:latin typeface="Constantia" panose="02030602050306030303" pitchFamily="18" charset="0"/>
              </a:rPr>
              <a:t>Barakat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S</a:t>
            </a:r>
            <a:r>
              <a:rPr lang="it-IT" sz="1050" i="1" dirty="0">
                <a:latin typeface="Constantia" panose="02030602050306030303" pitchFamily="18" charset="0"/>
              </a:rPr>
              <a:t>, et al. </a:t>
            </a:r>
            <a:r>
              <a:rPr lang="it-IT" sz="1050" i="1" dirty="0" err="1">
                <a:latin typeface="Constantia" panose="02030602050306030303" pitchFamily="18" charset="0"/>
              </a:rPr>
              <a:t>Dietary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behaviors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psychological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determinants</a:t>
            </a:r>
            <a:r>
              <a:rPr lang="it-IT" sz="1050" i="1" dirty="0">
                <a:latin typeface="Constantia" panose="02030602050306030303" pitchFamily="18" charset="0"/>
              </a:rPr>
              <a:t>, and lifestyle </a:t>
            </a:r>
            <a:r>
              <a:rPr lang="it-IT" sz="1050" i="1" dirty="0" err="1">
                <a:latin typeface="Constantia" panose="02030602050306030303" pitchFamily="18" charset="0"/>
              </a:rPr>
              <a:t>factors</a:t>
            </a:r>
            <a:r>
              <a:rPr lang="it-IT" sz="1050" i="1" dirty="0">
                <a:latin typeface="Constantia" panose="02030602050306030303" pitchFamily="18" charset="0"/>
              </a:rPr>
              <a:t> in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a </a:t>
            </a:r>
            <a:r>
              <a:rPr lang="it-IT" sz="1050" i="1" dirty="0" err="1">
                <a:latin typeface="Constantia" panose="02030602050306030303" pitchFamily="18" charset="0"/>
              </a:rPr>
              <a:t>systematic</a:t>
            </a:r>
            <a:r>
              <a:rPr lang="it-IT" sz="1050" i="1" dirty="0">
                <a:latin typeface="Constantia" panose="02030602050306030303" pitchFamily="18" charset="0"/>
              </a:rPr>
              <a:t> review. </a:t>
            </a:r>
            <a:r>
              <a:rPr lang="it-IT" sz="1050" i="1" dirty="0" err="1">
                <a:latin typeface="Constantia" panose="02030602050306030303" pitchFamily="18" charset="0"/>
              </a:rPr>
              <a:t>Nutrients</a:t>
            </a:r>
            <a:r>
              <a:rPr lang="it-IT" sz="1050" i="1" dirty="0">
                <a:latin typeface="Constantia" panose="02030602050306030303" pitchFamily="18" charset="0"/>
              </a:rPr>
              <a:t>. 2024;16(2):350.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Noria SF, </a:t>
            </a:r>
            <a:r>
              <a:rPr lang="it-IT" sz="1050" i="1" dirty="0" err="1">
                <a:latin typeface="Constantia" panose="02030602050306030303" pitchFamily="18" charset="0"/>
              </a:rPr>
              <a:t>Dueñas</a:t>
            </a:r>
            <a:r>
              <a:rPr lang="it-IT" sz="1050" i="1" dirty="0">
                <a:latin typeface="Constantia" panose="02030602050306030303" pitchFamily="18" charset="0"/>
              </a:rPr>
              <a:t> M, Campos GM.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scope of the </a:t>
            </a:r>
            <a:r>
              <a:rPr lang="it-IT" sz="1050" i="1" dirty="0" err="1">
                <a:latin typeface="Constantia" panose="02030602050306030303" pitchFamily="18" charset="0"/>
              </a:rPr>
              <a:t>problem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causes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prevention</a:t>
            </a:r>
            <a:r>
              <a:rPr lang="it-IT" sz="1050" i="1" dirty="0">
                <a:latin typeface="Constantia" panose="02030602050306030303" pitchFamily="18" charset="0"/>
              </a:rPr>
              <a:t>, and treatment. </a:t>
            </a:r>
            <a:r>
              <a:rPr lang="it-IT" sz="1050" i="1" dirty="0" err="1">
                <a:latin typeface="Constantia" panose="02030602050306030303" pitchFamily="18" charset="0"/>
              </a:rPr>
              <a:t>Curr</a:t>
            </a:r>
            <a:r>
              <a:rPr lang="it-IT" sz="1050" i="1" dirty="0">
                <a:latin typeface="Constantia" panose="02030602050306030303" pitchFamily="18" charset="0"/>
              </a:rPr>
              <a:t> Diab Rep. 2023;23(1):123–31.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Pereira M, Andrade V, Silva V, et al.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a </a:t>
            </a:r>
            <a:r>
              <a:rPr lang="it-IT" sz="1050" i="1" dirty="0" err="1">
                <a:latin typeface="Constantia" panose="02030602050306030303" pitchFamily="18" charset="0"/>
              </a:rPr>
              <a:t>systematic</a:t>
            </a:r>
            <a:r>
              <a:rPr lang="it-IT" sz="1050" i="1" dirty="0">
                <a:latin typeface="Constantia" panose="02030602050306030303" pitchFamily="18" charset="0"/>
              </a:rPr>
              <a:t> review and meta-</a:t>
            </a:r>
            <a:r>
              <a:rPr lang="it-IT" sz="1050" i="1" dirty="0" err="1">
                <a:latin typeface="Constantia" panose="02030602050306030303" pitchFamily="18" charset="0"/>
              </a:rPr>
              <a:t>analysis</a:t>
            </a:r>
            <a:r>
              <a:rPr lang="it-IT" sz="1050" i="1" dirty="0">
                <a:latin typeface="Constantia" panose="02030602050306030303" pitchFamily="18" charset="0"/>
              </a:rPr>
              <a:t>. </a:t>
            </a:r>
            <a:r>
              <a:rPr lang="it-IT" sz="1050" i="1" dirty="0" err="1">
                <a:latin typeface="Constantia" panose="02030602050306030303" pitchFamily="18" charset="0"/>
              </a:rPr>
              <a:t>Obes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Med</a:t>
            </a:r>
            <a:r>
              <a:rPr lang="it-IT" sz="1050" i="1" dirty="0">
                <a:latin typeface="Constantia" panose="02030602050306030303" pitchFamily="18" charset="0"/>
              </a:rPr>
              <a:t>. 2024;45:101013.</a:t>
            </a:r>
          </a:p>
        </p:txBody>
      </p:sp>
      <p:pic>
        <p:nvPicPr>
          <p:cNvPr id="12" name="Picture 2" descr="Scarica icone di Libro gratuite in PNG e SVG">
            <a:extLst>
              <a:ext uri="{FF2B5EF4-FFF2-40B4-BE49-F238E27FC236}">
                <a16:creationId xmlns:a16="http://schemas.microsoft.com/office/drawing/2014/main" id="{2B8EF8F3-BB87-4B60-FF35-42DF2E7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" y="6132221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FF1604D-B788-61FE-4D0E-2C4B5B052880}"/>
              </a:ext>
            </a:extLst>
          </p:cNvPr>
          <p:cNvCxnSpPr/>
          <p:nvPr/>
        </p:nvCxnSpPr>
        <p:spPr>
          <a:xfrm>
            <a:off x="962947" y="752253"/>
            <a:ext cx="99310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275C7-C2FC-C1E9-2B32-FF3D30931354}"/>
              </a:ext>
            </a:extLst>
          </p:cNvPr>
          <p:cNvSpPr txBox="1"/>
          <p:nvPr/>
        </p:nvSpPr>
        <p:spPr>
          <a:xfrm>
            <a:off x="3286592" y="429088"/>
            <a:ext cx="5613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onstantia" panose="02030602050306030303" pitchFamily="18" charset="0"/>
              </a:rPr>
              <a:t>Cause del Weight </a:t>
            </a:r>
            <a:r>
              <a:rPr lang="it-IT" sz="3600" b="1" dirty="0" err="1">
                <a:latin typeface="Constantia" panose="02030602050306030303" pitchFamily="18" charset="0"/>
              </a:rPr>
              <a:t>Regain</a:t>
            </a:r>
            <a:endParaRPr lang="it-IT" sz="3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arica icone di Libro gratuite in PNG e SVG">
            <a:extLst>
              <a:ext uri="{FF2B5EF4-FFF2-40B4-BE49-F238E27FC236}">
                <a16:creationId xmlns:a16="http://schemas.microsoft.com/office/drawing/2014/main" id="{2B8EF8F3-BB87-4B60-FF35-42DF2E7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" y="5902230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FF1604D-B788-61FE-4D0E-2C4B5B052880}"/>
              </a:ext>
            </a:extLst>
          </p:cNvPr>
          <p:cNvCxnSpPr>
            <a:cxnSpLocks/>
          </p:cNvCxnSpPr>
          <p:nvPr/>
        </p:nvCxnSpPr>
        <p:spPr>
          <a:xfrm flipV="1">
            <a:off x="191422" y="766540"/>
            <a:ext cx="5780753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275C7-C2FC-C1E9-2B32-FF3D30931354}"/>
              </a:ext>
            </a:extLst>
          </p:cNvPr>
          <p:cNvSpPr txBox="1"/>
          <p:nvPr/>
        </p:nvSpPr>
        <p:spPr>
          <a:xfrm>
            <a:off x="738516" y="443375"/>
            <a:ext cx="45286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onstantia" panose="02030602050306030303" pitchFamily="18" charset="0"/>
              </a:rPr>
              <a:t>Trattamenti del WR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FE1FCA4-8B3A-ACD7-B743-2643C5714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334813"/>
              </p:ext>
            </p:extLst>
          </p:nvPr>
        </p:nvGraphicFramePr>
        <p:xfrm>
          <a:off x="5424488" y="170113"/>
          <a:ext cx="6706550" cy="651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6D46EC-698E-3187-3E78-C7D482D9DED8}"/>
              </a:ext>
            </a:extLst>
          </p:cNvPr>
          <p:cNvSpPr txBox="1"/>
          <p:nvPr/>
        </p:nvSpPr>
        <p:spPr>
          <a:xfrm>
            <a:off x="793749" y="5738763"/>
            <a:ext cx="6015211" cy="1061829"/>
          </a:xfrm>
          <a:prstGeom prst="rect">
            <a:avLst/>
          </a:prstGeom>
          <a:solidFill>
            <a:srgbClr val="F6A287">
              <a:alpha val="25478"/>
            </a:srgbClr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1050" i="1" dirty="0" err="1">
                <a:latin typeface="Constantia" panose="02030602050306030303" pitchFamily="18" charset="0"/>
              </a:rPr>
              <a:t>Lautenbach</a:t>
            </a:r>
            <a:r>
              <a:rPr lang="it-IT" sz="1050" i="1" dirty="0">
                <a:latin typeface="Constantia" panose="02030602050306030303" pitchFamily="18" charset="0"/>
              </a:rPr>
              <a:t> A, </a:t>
            </a:r>
            <a:r>
              <a:rPr lang="it-IT" sz="1050" i="1" dirty="0" err="1">
                <a:latin typeface="Constantia" panose="02030602050306030303" pitchFamily="18" charset="0"/>
              </a:rPr>
              <a:t>Wernecke</a:t>
            </a:r>
            <a:r>
              <a:rPr lang="it-IT" sz="1050" i="1" dirty="0">
                <a:latin typeface="Constantia" panose="02030602050306030303" pitchFamily="18" charset="0"/>
              </a:rPr>
              <a:t> M, Huber TB, et al. The </a:t>
            </a:r>
            <a:r>
              <a:rPr lang="it-IT" sz="1050" i="1" dirty="0" err="1">
                <a:latin typeface="Constantia" panose="02030602050306030303" pitchFamily="18" charset="0"/>
              </a:rPr>
              <a:t>potential</a:t>
            </a:r>
            <a:r>
              <a:rPr lang="it-IT" sz="1050" i="1" dirty="0">
                <a:latin typeface="Constantia" panose="02030602050306030303" pitchFamily="18" charset="0"/>
              </a:rPr>
              <a:t> of </a:t>
            </a:r>
            <a:r>
              <a:rPr lang="it-IT" sz="1050" i="1" dirty="0" err="1">
                <a:latin typeface="Constantia" panose="02030602050306030303" pitchFamily="18" charset="0"/>
              </a:rPr>
              <a:t>semaglutide</a:t>
            </a:r>
            <a:r>
              <a:rPr lang="it-IT" sz="1050" i="1" dirty="0">
                <a:latin typeface="Constantia" panose="02030602050306030303" pitchFamily="18" charset="0"/>
              </a:rPr>
              <a:t> once‑</a:t>
            </a:r>
            <a:r>
              <a:rPr lang="it-IT" sz="1050" i="1" dirty="0" err="1">
                <a:latin typeface="Constantia" panose="02030602050306030303" pitchFamily="18" charset="0"/>
              </a:rPr>
              <a:t>weekly</a:t>
            </a:r>
            <a:r>
              <a:rPr lang="it-IT" sz="1050" i="1" dirty="0">
                <a:latin typeface="Constantia" panose="02030602050306030303" pitchFamily="18" charset="0"/>
              </a:rPr>
              <a:t> in </a:t>
            </a:r>
            <a:r>
              <a:rPr lang="it-IT" sz="1050" i="1" dirty="0" err="1">
                <a:latin typeface="Constantia" panose="02030602050306030303" pitchFamily="18" charset="0"/>
              </a:rPr>
              <a:t>patients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without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type</a:t>
            </a:r>
            <a:r>
              <a:rPr lang="it-IT" sz="1050" i="1" dirty="0">
                <a:latin typeface="Constantia" panose="02030602050306030303" pitchFamily="18" charset="0"/>
              </a:rPr>
              <a:t> 2 </a:t>
            </a:r>
            <a:r>
              <a:rPr lang="it-IT" sz="1050" i="1" dirty="0" err="1">
                <a:latin typeface="Constantia" panose="02030602050306030303" pitchFamily="18" charset="0"/>
              </a:rPr>
              <a:t>diabetes</a:t>
            </a:r>
            <a:r>
              <a:rPr lang="it-IT" sz="1050" i="1" dirty="0">
                <a:latin typeface="Constantia" panose="02030602050306030303" pitchFamily="18" charset="0"/>
              </a:rPr>
              <a:t> with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or </a:t>
            </a:r>
            <a:r>
              <a:rPr lang="it-IT" sz="1050" i="1" dirty="0" err="1">
                <a:latin typeface="Constantia" panose="02030602050306030303" pitchFamily="18" charset="0"/>
              </a:rPr>
              <a:t>insufficient</a:t>
            </a:r>
            <a:r>
              <a:rPr lang="it-IT" sz="1050" i="1" dirty="0">
                <a:latin typeface="Constantia" panose="02030602050306030303" pitchFamily="18" charset="0"/>
              </a:rPr>
              <a:t> weight </a:t>
            </a:r>
            <a:r>
              <a:rPr lang="it-IT" sz="1050" i="1" dirty="0" err="1">
                <a:latin typeface="Constantia" panose="02030602050306030303" pitchFamily="18" charset="0"/>
              </a:rPr>
              <a:t>loss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surgery–a </a:t>
            </a:r>
            <a:r>
              <a:rPr lang="it-IT" sz="1050" i="1" dirty="0" err="1">
                <a:latin typeface="Constantia" panose="02030602050306030303" pitchFamily="18" charset="0"/>
              </a:rPr>
              <a:t>retrospective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analysis</a:t>
            </a:r>
            <a:r>
              <a:rPr lang="it-IT" sz="1050" i="1" dirty="0">
                <a:latin typeface="Constantia" panose="02030602050306030303" pitchFamily="18" charset="0"/>
              </a:rPr>
              <a:t>. </a:t>
            </a:r>
            <a:r>
              <a:rPr lang="it-IT" sz="1050" i="1" dirty="0" err="1">
                <a:latin typeface="Constantia" panose="02030602050306030303" pitchFamily="18" charset="0"/>
              </a:rPr>
              <a:t>Obes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Surg</a:t>
            </a:r>
            <a:r>
              <a:rPr lang="it-IT" sz="1050" i="1" dirty="0">
                <a:latin typeface="Constantia" panose="02030602050306030303" pitchFamily="18" charset="0"/>
              </a:rPr>
              <a:t>. 2022;32(10):3280–88.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 err="1">
                <a:latin typeface="Constantia" panose="02030602050306030303" pitchFamily="18" charset="0"/>
              </a:rPr>
              <a:t>Semikova</a:t>
            </a:r>
            <a:r>
              <a:rPr lang="it-IT" sz="1050" i="1" dirty="0">
                <a:latin typeface="Constantia" panose="02030602050306030303" pitchFamily="18" charset="0"/>
              </a:rPr>
              <a:t> N. </a:t>
            </a:r>
            <a:r>
              <a:rPr lang="it-IT" sz="1050" i="1" dirty="0" err="1">
                <a:latin typeface="Constantia" panose="02030602050306030303" pitchFamily="18" charset="0"/>
              </a:rPr>
              <a:t>Pharmacotherapeutic</a:t>
            </a:r>
            <a:r>
              <a:rPr lang="it-IT" sz="1050" i="1" dirty="0">
                <a:latin typeface="Constantia" panose="02030602050306030303" pitchFamily="18" charset="0"/>
              </a:rPr>
              <a:t> options for WR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surgery. </a:t>
            </a:r>
            <a:r>
              <a:rPr lang="it-IT" sz="1050" i="1" dirty="0" err="1">
                <a:latin typeface="Constantia" panose="02030602050306030303" pitchFamily="18" charset="0"/>
              </a:rPr>
              <a:t>Obes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Surg</a:t>
            </a:r>
            <a:r>
              <a:rPr lang="it-IT" sz="1050" i="1" dirty="0">
                <a:latin typeface="Constantia" panose="02030602050306030303" pitchFamily="18" charset="0"/>
              </a:rPr>
              <a:t>. 2023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Management of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Following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</a:t>
            </a:r>
            <a:r>
              <a:rPr lang="it-IT" sz="1050" i="1" dirty="0" err="1">
                <a:latin typeface="Constantia" panose="02030602050306030303" pitchFamily="18" charset="0"/>
              </a:rPr>
              <a:t>Behavioral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Intervention</a:t>
            </a:r>
            <a:r>
              <a:rPr lang="it-IT" sz="1050" i="1" dirty="0">
                <a:latin typeface="Constantia" panose="02030602050306030303" pitchFamily="18" charset="0"/>
              </a:rPr>
              <a:t> and </a:t>
            </a:r>
            <a:r>
              <a:rPr lang="it-IT" sz="1050" i="1" dirty="0" err="1">
                <a:latin typeface="Constantia" panose="02030602050306030303" pitchFamily="18" charset="0"/>
              </a:rPr>
              <a:t>Pharmacotherapy</a:t>
            </a:r>
            <a:r>
              <a:rPr lang="it-IT" sz="1050" i="1" dirty="0">
                <a:latin typeface="Constantia" panose="02030602050306030303" pitchFamily="18" charset="0"/>
              </a:rPr>
              <a:t>. </a:t>
            </a:r>
            <a:r>
              <a:rPr lang="it-IT" sz="1050" i="1" dirty="0" err="1">
                <a:latin typeface="Constantia" panose="02030602050306030303" pitchFamily="18" charset="0"/>
              </a:rPr>
              <a:t>Obes</a:t>
            </a:r>
            <a:r>
              <a:rPr lang="it-IT" sz="1050" i="1" dirty="0">
                <a:latin typeface="Constantia" panose="02030602050306030303" pitchFamily="18" charset="0"/>
              </a:rPr>
              <a:t> Rev. 2023;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FB4BF37-B9B1-70C0-814E-4DCFB91CBAD9}"/>
              </a:ext>
            </a:extLst>
          </p:cNvPr>
          <p:cNvSpPr txBox="1"/>
          <p:nvPr/>
        </p:nvSpPr>
        <p:spPr>
          <a:xfrm>
            <a:off x="738516" y="1745223"/>
            <a:ext cx="44019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onstantia" panose="02030602050306030303" pitchFamily="18" charset="0"/>
              </a:rPr>
              <a:t>Obiettivi Team interdisciplinare:</a:t>
            </a:r>
          </a:p>
          <a:p>
            <a:endParaRPr lang="it-IT" dirty="0">
              <a:latin typeface="Constantia" panose="020306020503060303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Identificare cause e comportamenti disfunzionali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Migliorare l’aderenza ai trattamenti e la consapevolezza delle cause del WR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Identificare trattamento ideale per il pz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latin typeface="Constantia" panose="02030602050306030303" pitchFamily="18" charset="0"/>
              </a:rPr>
              <a:t>Ridurre il rischio operatorio </a:t>
            </a:r>
          </a:p>
        </p:txBody>
      </p:sp>
    </p:spTree>
    <p:extLst>
      <p:ext uri="{BB962C8B-B14F-4D97-AF65-F5344CB8AC3E}">
        <p14:creationId xmlns:p14="http://schemas.microsoft.com/office/powerpoint/2010/main" val="7031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1D34B4-DD19-4232-623C-F2E712D818DB}"/>
              </a:ext>
            </a:extLst>
          </p:cNvPr>
          <p:cNvSpPr txBox="1"/>
          <p:nvPr/>
        </p:nvSpPr>
        <p:spPr>
          <a:xfrm>
            <a:off x="804440" y="6056441"/>
            <a:ext cx="11302120" cy="738664"/>
          </a:xfrm>
          <a:prstGeom prst="rect">
            <a:avLst/>
          </a:prstGeom>
          <a:solidFill>
            <a:srgbClr val="F6A287">
              <a:alpha val="25000"/>
            </a:srgbClr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Mauro M, </a:t>
            </a:r>
            <a:r>
              <a:rPr lang="it-IT" sz="1050" i="1" dirty="0" err="1">
                <a:latin typeface="Constantia" panose="02030602050306030303" pitchFamily="18" charset="0"/>
              </a:rPr>
              <a:t>Papelbaum</a:t>
            </a:r>
            <a:r>
              <a:rPr lang="it-IT" sz="1050" i="1" dirty="0">
                <a:latin typeface="Constantia" panose="02030602050306030303" pitchFamily="18" charset="0"/>
              </a:rPr>
              <a:t> M, </a:t>
            </a:r>
            <a:r>
              <a:rPr lang="it-IT" sz="1050" i="1" dirty="0" err="1">
                <a:latin typeface="Constantia" panose="02030602050306030303" pitchFamily="18" charset="0"/>
              </a:rPr>
              <a:t>Coutinho</a:t>
            </a:r>
            <a:r>
              <a:rPr lang="it-IT" sz="1050" i="1" dirty="0">
                <a:latin typeface="Constantia" panose="02030602050306030303" pitchFamily="18" charset="0"/>
              </a:rPr>
              <a:t> ESF, </a:t>
            </a:r>
            <a:r>
              <a:rPr lang="it-IT" sz="1050" i="1" dirty="0" err="1">
                <a:latin typeface="Constantia" panose="02030602050306030303" pitchFamily="18" charset="0"/>
              </a:rPr>
              <a:t>Coutinho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W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Appolinario</a:t>
            </a:r>
            <a:r>
              <a:rPr lang="it-IT" sz="1050" i="1" dirty="0">
                <a:latin typeface="Constantia" panose="02030602050306030303" pitchFamily="18" charset="0"/>
              </a:rPr>
              <a:t> JC. </a:t>
            </a:r>
            <a:r>
              <a:rPr lang="it-IT" sz="1050" i="1" dirty="0" err="1">
                <a:latin typeface="Constantia" panose="02030602050306030303" pitchFamily="18" charset="0"/>
              </a:rPr>
              <a:t>Mental</a:t>
            </a:r>
            <a:r>
              <a:rPr lang="it-IT" sz="1050" i="1" dirty="0">
                <a:latin typeface="Constantia" panose="02030602050306030303" pitchFamily="18" charset="0"/>
              </a:rPr>
              <a:t> health and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a cross-</a:t>
            </a:r>
            <a:r>
              <a:rPr lang="it-IT" sz="1050" i="1" dirty="0" err="1">
                <a:latin typeface="Constantia" panose="02030602050306030303" pitchFamily="18" charset="0"/>
              </a:rPr>
              <a:t>sectional</a:t>
            </a:r>
            <a:r>
              <a:rPr lang="it-IT" sz="1050" i="1" dirty="0">
                <a:latin typeface="Constantia" panose="02030602050306030303" pitchFamily="18" charset="0"/>
              </a:rPr>
              <a:t> study. </a:t>
            </a:r>
            <a:r>
              <a:rPr lang="it-IT" sz="1050" i="1" dirty="0" err="1">
                <a:latin typeface="Constantia" panose="02030602050306030303" pitchFamily="18" charset="0"/>
              </a:rPr>
              <a:t>Arch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Endocrinol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Metab</a:t>
            </a:r>
            <a:r>
              <a:rPr lang="it-IT" sz="1050" i="1" dirty="0">
                <a:latin typeface="Constantia" panose="02030602050306030303" pitchFamily="18" charset="0"/>
              </a:rPr>
              <a:t>. 2024;68(1):1–9.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Aguiar A, Magro DO, </a:t>
            </a:r>
            <a:r>
              <a:rPr lang="it-IT" sz="1050" i="1" dirty="0" err="1">
                <a:latin typeface="Constantia" panose="02030602050306030303" pitchFamily="18" charset="0"/>
              </a:rPr>
              <a:t>Barakat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S</a:t>
            </a:r>
            <a:r>
              <a:rPr lang="it-IT" sz="1050" i="1" dirty="0">
                <a:latin typeface="Constantia" panose="02030602050306030303" pitchFamily="18" charset="0"/>
              </a:rPr>
              <a:t>, et al. </a:t>
            </a:r>
            <a:r>
              <a:rPr lang="it-IT" sz="1050" i="1" dirty="0" err="1">
                <a:latin typeface="Constantia" panose="02030602050306030303" pitchFamily="18" charset="0"/>
              </a:rPr>
              <a:t>Dietary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behaviors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psychological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determinants</a:t>
            </a:r>
            <a:r>
              <a:rPr lang="it-IT" sz="1050" i="1" dirty="0">
                <a:latin typeface="Constantia" panose="02030602050306030303" pitchFamily="18" charset="0"/>
              </a:rPr>
              <a:t>, and lifestyle </a:t>
            </a:r>
            <a:r>
              <a:rPr lang="it-IT" sz="1050" i="1" dirty="0" err="1">
                <a:latin typeface="Constantia" panose="02030602050306030303" pitchFamily="18" charset="0"/>
              </a:rPr>
              <a:t>factors</a:t>
            </a:r>
            <a:r>
              <a:rPr lang="it-IT" sz="1050" i="1" dirty="0">
                <a:latin typeface="Constantia" panose="02030602050306030303" pitchFamily="18" charset="0"/>
              </a:rPr>
              <a:t> in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a </a:t>
            </a:r>
            <a:r>
              <a:rPr lang="it-IT" sz="1050" i="1" dirty="0" err="1">
                <a:latin typeface="Constantia" panose="02030602050306030303" pitchFamily="18" charset="0"/>
              </a:rPr>
              <a:t>systematic</a:t>
            </a:r>
            <a:r>
              <a:rPr lang="it-IT" sz="1050" i="1" dirty="0">
                <a:latin typeface="Constantia" panose="02030602050306030303" pitchFamily="18" charset="0"/>
              </a:rPr>
              <a:t> review. </a:t>
            </a:r>
            <a:r>
              <a:rPr lang="it-IT" sz="1050" i="1" dirty="0" err="1">
                <a:latin typeface="Constantia" panose="02030602050306030303" pitchFamily="18" charset="0"/>
              </a:rPr>
              <a:t>Nutrients</a:t>
            </a:r>
            <a:r>
              <a:rPr lang="it-IT" sz="1050" i="1" dirty="0">
                <a:latin typeface="Constantia" panose="02030602050306030303" pitchFamily="18" charset="0"/>
              </a:rPr>
              <a:t>. 2024;16(2):350.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Noria SF, </a:t>
            </a:r>
            <a:r>
              <a:rPr lang="it-IT" sz="1050" i="1" dirty="0" err="1">
                <a:latin typeface="Constantia" panose="02030602050306030303" pitchFamily="18" charset="0"/>
              </a:rPr>
              <a:t>Dueñas</a:t>
            </a:r>
            <a:r>
              <a:rPr lang="it-IT" sz="1050" i="1" dirty="0">
                <a:latin typeface="Constantia" panose="02030602050306030303" pitchFamily="18" charset="0"/>
              </a:rPr>
              <a:t> M, Campos GM.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scope of the </a:t>
            </a:r>
            <a:r>
              <a:rPr lang="it-IT" sz="1050" i="1" dirty="0" err="1">
                <a:latin typeface="Constantia" panose="02030602050306030303" pitchFamily="18" charset="0"/>
              </a:rPr>
              <a:t>problem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causes</a:t>
            </a:r>
            <a:r>
              <a:rPr lang="it-IT" sz="1050" i="1" dirty="0">
                <a:latin typeface="Constantia" panose="02030602050306030303" pitchFamily="18" charset="0"/>
              </a:rPr>
              <a:t>, </a:t>
            </a:r>
            <a:r>
              <a:rPr lang="it-IT" sz="1050" i="1" dirty="0" err="1">
                <a:latin typeface="Constantia" panose="02030602050306030303" pitchFamily="18" charset="0"/>
              </a:rPr>
              <a:t>prevention</a:t>
            </a:r>
            <a:r>
              <a:rPr lang="it-IT" sz="1050" i="1" dirty="0">
                <a:latin typeface="Constantia" panose="02030602050306030303" pitchFamily="18" charset="0"/>
              </a:rPr>
              <a:t>, and treatment. </a:t>
            </a:r>
            <a:r>
              <a:rPr lang="it-IT" sz="1050" i="1" dirty="0" err="1">
                <a:latin typeface="Constantia" panose="02030602050306030303" pitchFamily="18" charset="0"/>
              </a:rPr>
              <a:t>Curr</a:t>
            </a:r>
            <a:r>
              <a:rPr lang="it-IT" sz="1050" i="1" dirty="0">
                <a:latin typeface="Constantia" panose="02030602050306030303" pitchFamily="18" charset="0"/>
              </a:rPr>
              <a:t> Diab Rep. 2023;23(1):123–31.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50" i="1" dirty="0">
                <a:latin typeface="Constantia" panose="02030602050306030303" pitchFamily="18" charset="0"/>
              </a:rPr>
              <a:t>Pereira M, Andrade V, Silva V, et al. Weight </a:t>
            </a:r>
            <a:r>
              <a:rPr lang="it-IT" sz="1050" i="1" dirty="0" err="1">
                <a:latin typeface="Constantia" panose="02030602050306030303" pitchFamily="18" charset="0"/>
              </a:rPr>
              <a:t>regain</a:t>
            </a:r>
            <a:r>
              <a:rPr lang="it-IT" sz="1050" i="1" dirty="0">
                <a:latin typeface="Constantia" panose="02030602050306030303" pitchFamily="18" charset="0"/>
              </a:rPr>
              <a:t> after </a:t>
            </a:r>
            <a:r>
              <a:rPr lang="it-IT" sz="1050" i="1" dirty="0" err="1">
                <a:latin typeface="Constantia" panose="02030602050306030303" pitchFamily="18" charset="0"/>
              </a:rPr>
              <a:t>bariatric</a:t>
            </a:r>
            <a:r>
              <a:rPr lang="it-IT" sz="1050" i="1" dirty="0">
                <a:latin typeface="Constantia" panose="02030602050306030303" pitchFamily="18" charset="0"/>
              </a:rPr>
              <a:t> surgery: a </a:t>
            </a:r>
            <a:r>
              <a:rPr lang="it-IT" sz="1050" i="1" dirty="0" err="1">
                <a:latin typeface="Constantia" panose="02030602050306030303" pitchFamily="18" charset="0"/>
              </a:rPr>
              <a:t>systematic</a:t>
            </a:r>
            <a:r>
              <a:rPr lang="it-IT" sz="1050" i="1" dirty="0">
                <a:latin typeface="Constantia" panose="02030602050306030303" pitchFamily="18" charset="0"/>
              </a:rPr>
              <a:t> review and meta-</a:t>
            </a:r>
            <a:r>
              <a:rPr lang="it-IT" sz="1050" i="1" dirty="0" err="1">
                <a:latin typeface="Constantia" panose="02030602050306030303" pitchFamily="18" charset="0"/>
              </a:rPr>
              <a:t>analysis</a:t>
            </a:r>
            <a:r>
              <a:rPr lang="it-IT" sz="1050" i="1" dirty="0">
                <a:latin typeface="Constantia" panose="02030602050306030303" pitchFamily="18" charset="0"/>
              </a:rPr>
              <a:t>. </a:t>
            </a:r>
            <a:r>
              <a:rPr lang="it-IT" sz="1050" i="1" dirty="0" err="1">
                <a:latin typeface="Constantia" panose="02030602050306030303" pitchFamily="18" charset="0"/>
              </a:rPr>
              <a:t>Obes</a:t>
            </a:r>
            <a:r>
              <a:rPr lang="it-IT" sz="1050" i="1" dirty="0">
                <a:latin typeface="Constantia" panose="02030602050306030303" pitchFamily="18" charset="0"/>
              </a:rPr>
              <a:t> </a:t>
            </a:r>
            <a:r>
              <a:rPr lang="it-IT" sz="1050" i="1" dirty="0" err="1">
                <a:latin typeface="Constantia" panose="02030602050306030303" pitchFamily="18" charset="0"/>
              </a:rPr>
              <a:t>Med</a:t>
            </a:r>
            <a:r>
              <a:rPr lang="it-IT" sz="1050" i="1" dirty="0">
                <a:latin typeface="Constantia" panose="02030602050306030303" pitchFamily="18" charset="0"/>
              </a:rPr>
              <a:t>. 2024;45:101013.</a:t>
            </a:r>
          </a:p>
        </p:txBody>
      </p:sp>
      <p:pic>
        <p:nvPicPr>
          <p:cNvPr id="12" name="Picture 2" descr="Scarica icone di Libro gratuite in PNG e SVG">
            <a:extLst>
              <a:ext uri="{FF2B5EF4-FFF2-40B4-BE49-F238E27FC236}">
                <a16:creationId xmlns:a16="http://schemas.microsoft.com/office/drawing/2014/main" id="{2B8EF8F3-BB87-4B60-FF35-42DF2E7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" y="6132221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FF1604D-B788-61FE-4D0E-2C4B5B052880}"/>
              </a:ext>
            </a:extLst>
          </p:cNvPr>
          <p:cNvCxnSpPr/>
          <p:nvPr/>
        </p:nvCxnSpPr>
        <p:spPr>
          <a:xfrm>
            <a:off x="962947" y="752253"/>
            <a:ext cx="99310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275C7-C2FC-C1E9-2B32-FF3D30931354}"/>
              </a:ext>
            </a:extLst>
          </p:cNvPr>
          <p:cNvSpPr txBox="1"/>
          <p:nvPr/>
        </p:nvSpPr>
        <p:spPr>
          <a:xfrm>
            <a:off x="2993122" y="454080"/>
            <a:ext cx="62003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nstantia" panose="02030602050306030303" pitchFamily="18" charset="0"/>
                <a:ea typeface="Georgia" charset="0"/>
                <a:cs typeface="Georgia" charset="0"/>
              </a:rPr>
              <a:t>Possibili trattamenti del WR</a:t>
            </a:r>
            <a:endParaRPr lang="it-IT" sz="3200" b="1" dirty="0">
              <a:latin typeface="Constantia" panose="02030602050306030303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F1C011-E99A-C286-6610-4D114C1B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3"/>
          <a:stretch/>
        </p:blipFill>
        <p:spPr>
          <a:xfrm>
            <a:off x="1521276" y="1970970"/>
            <a:ext cx="9144000" cy="293450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42F999C-F9F5-B0A6-6A09-3B51C9A0F660}"/>
              </a:ext>
            </a:extLst>
          </p:cNvPr>
          <p:cNvSpPr/>
          <p:nvPr/>
        </p:nvSpPr>
        <p:spPr>
          <a:xfrm>
            <a:off x="1638048" y="2357974"/>
            <a:ext cx="7948864" cy="342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3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6041B-0B93-5889-72AB-9A3CF72BAB19}"/>
              </a:ext>
            </a:extLst>
          </p:cNvPr>
          <p:cNvSpPr txBox="1">
            <a:spLocks/>
          </p:cNvSpPr>
          <p:nvPr/>
        </p:nvSpPr>
        <p:spPr>
          <a:xfrm>
            <a:off x="8586734" y="630244"/>
            <a:ext cx="3259689" cy="785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latin typeface="Constantia" panose="02030602050306030303" pitchFamily="18" charset="0"/>
                <a:ea typeface="Georgia" charset="0"/>
                <a:cs typeface="Georgia" charset="0"/>
              </a:rPr>
              <a:t>Cause del WR: </a:t>
            </a:r>
            <a:br>
              <a:rPr lang="it-IT" sz="2800" b="1" dirty="0">
                <a:latin typeface="Constantia" panose="02030602050306030303" pitchFamily="18" charset="0"/>
                <a:ea typeface="Georgia" charset="0"/>
                <a:cs typeface="Georgia" charset="0"/>
              </a:rPr>
            </a:br>
            <a:r>
              <a:rPr lang="it-IT" sz="2800" b="1" dirty="0">
                <a:latin typeface="Constantia" panose="02030602050306030303" pitchFamily="18" charset="0"/>
                <a:ea typeface="Georgia" charset="0"/>
                <a:cs typeface="Georgia" charset="0"/>
              </a:rPr>
              <a:t>comportamento alimentare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089666-DF50-39D9-8E94-429A0D4A6B12}"/>
              </a:ext>
            </a:extLst>
          </p:cNvPr>
          <p:cNvSpPr/>
          <p:nvPr/>
        </p:nvSpPr>
        <p:spPr>
          <a:xfrm>
            <a:off x="2648055" y="3486881"/>
            <a:ext cx="9198368" cy="1896032"/>
          </a:xfrm>
          <a:prstGeom prst="rect">
            <a:avLst/>
          </a:prstGeom>
          <a:ln w="38100">
            <a:solidFill>
              <a:srgbClr val="00377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1A577B"/>
                </a:solidFill>
                <a:latin typeface="Constantia" panose="02030602050306030303" pitchFamily="18" charset="0"/>
                <a:ea typeface="Georgia" charset="0"/>
                <a:cs typeface="Georgia" charset="0"/>
              </a:rPr>
              <a:t>1. </a:t>
            </a:r>
            <a:r>
              <a:rPr lang="it-IT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Graduale aumento apporto calorico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1A577B"/>
                </a:solidFill>
                <a:latin typeface="Constantia" panose="02030602050306030303" pitchFamily="18" charset="0"/>
                <a:ea typeface="Georgia" charset="0"/>
                <a:cs typeface="Georgia" charset="0"/>
              </a:rPr>
              <a:t>2. </a:t>
            </a:r>
            <a:r>
              <a:rPr lang="it-IT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Mancata aderenza alla indicazioni dietetiche post-operatorie qualitative e  comportamentali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1A577B"/>
                </a:solidFill>
                <a:latin typeface="Constantia" panose="02030602050306030303" pitchFamily="18" charset="0"/>
                <a:ea typeface="Georgia" charset="0"/>
                <a:cs typeface="Georgia" charset="0"/>
              </a:rPr>
              <a:t>3. </a:t>
            </a:r>
            <a:r>
              <a:rPr lang="it-IT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Insorgenza DCA (grazing, LOC, </a:t>
            </a:r>
            <a:r>
              <a:rPr lang="it-IT" sz="1400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Binge</a:t>
            </a:r>
            <a:r>
              <a:rPr lang="mr-IN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…</a:t>
            </a:r>
            <a:r>
              <a:rPr lang="it-IT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1A577B"/>
                </a:solidFill>
                <a:latin typeface="Constantia" panose="02030602050306030303" pitchFamily="18" charset="0"/>
                <a:ea typeface="Georgia" charset="0"/>
                <a:cs typeface="Georgia" charset="0"/>
              </a:rPr>
              <a:t>4. </a:t>
            </a:r>
            <a:r>
              <a:rPr lang="it-IT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Intolleranze alimentari, presenza di nausea, vomito, dolori o condizioni quali ipoglicemia o Dumping </a:t>
            </a:r>
            <a:r>
              <a:rPr lang="it-IT" sz="1400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Syndrome</a:t>
            </a:r>
            <a:endParaRPr lang="it-IT" sz="1400" dirty="0">
              <a:latin typeface="Constantia" panose="02030602050306030303" pitchFamily="18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1A577B"/>
                </a:solidFill>
                <a:latin typeface="Constantia" panose="02030602050306030303" pitchFamily="18" charset="0"/>
                <a:ea typeface="Georgia" charset="0"/>
                <a:cs typeface="Georgia" charset="0"/>
              </a:rPr>
              <a:t>5. </a:t>
            </a:r>
            <a:r>
              <a:rPr lang="it-IT" sz="1400" dirty="0">
                <a:latin typeface="Constantia" panose="02030602050306030303" pitchFamily="18" charset="0"/>
                <a:ea typeface="Georgia" charset="0"/>
                <a:cs typeface="Georgia" charset="0"/>
              </a:rPr>
              <a:t>Mancanza di follow-up nutrizionale</a:t>
            </a:r>
          </a:p>
        </p:txBody>
      </p:sp>
      <p:pic>
        <p:nvPicPr>
          <p:cNvPr id="5" name="Immagine 16">
            <a:extLst>
              <a:ext uri="{FF2B5EF4-FFF2-40B4-BE49-F238E27FC236}">
                <a16:creationId xmlns:a16="http://schemas.microsoft.com/office/drawing/2014/main" id="{241A28BF-8CCE-3279-7853-5243D76F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600" r="16138" b="15001"/>
          <a:stretch>
            <a:fillRect/>
          </a:stretch>
        </p:blipFill>
        <p:spPr bwMode="auto">
          <a:xfrm>
            <a:off x="8586734" y="1473669"/>
            <a:ext cx="2687589" cy="15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408340-725E-C625-C371-05FE3523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77" y="370513"/>
            <a:ext cx="7902417" cy="25884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82A5B59-ED5D-EFB3-DDC5-849947C6438D}"/>
              </a:ext>
            </a:extLst>
          </p:cNvPr>
          <p:cNvSpPr/>
          <p:nvPr/>
        </p:nvSpPr>
        <p:spPr>
          <a:xfrm>
            <a:off x="373153" y="1333500"/>
            <a:ext cx="7145247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ngolare in su 8">
            <a:extLst>
              <a:ext uri="{FF2B5EF4-FFF2-40B4-BE49-F238E27FC236}">
                <a16:creationId xmlns:a16="http://schemas.microsoft.com/office/drawing/2014/main" id="{C0AFAE4A-CE75-5529-239D-C488C4694A0A}"/>
              </a:ext>
            </a:extLst>
          </p:cNvPr>
          <p:cNvSpPr/>
          <p:nvPr/>
        </p:nvSpPr>
        <p:spPr>
          <a:xfrm rot="5400000">
            <a:off x="737726" y="3209515"/>
            <a:ext cx="1521747" cy="1828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1E9B42-2DC6-D3F8-EDC0-300D1E920B6E}"/>
              </a:ext>
            </a:extLst>
          </p:cNvPr>
          <p:cNvSpPr txBox="1"/>
          <p:nvPr/>
        </p:nvSpPr>
        <p:spPr>
          <a:xfrm>
            <a:off x="804440" y="6056441"/>
            <a:ext cx="11302120" cy="707886"/>
          </a:xfrm>
          <a:prstGeom prst="rect">
            <a:avLst/>
          </a:prstGeom>
          <a:solidFill>
            <a:srgbClr val="F6A287">
              <a:alpha val="25000"/>
            </a:srgbClr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Walid El Ansari &amp;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Wahiba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Elhag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- Weight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Regain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and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Insufficient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Weight Loss After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Bariatric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Surgery: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Definitions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Prevalence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Mechanisms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Predictors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Prevention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and Management Strategies, and Knowledge Gaps—a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Scoping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Review - </a:t>
            </a:r>
            <a:r>
              <a:rPr lang="en-US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Obesity Surgery  </a:t>
            </a:r>
            <a:endParaRPr lang="it-IT" sz="1000" i="1" dirty="0">
              <a:latin typeface="Constantia" panose="02030602050306030303" pitchFamily="18" charset="0"/>
              <a:ea typeface="Georgia" charset="0"/>
              <a:cs typeface="Georgia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5"/>
              </a:rPr>
              <a:t>Dimitrios I Athanasiadis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6" tooltip="Contributed equally"/>
              </a:rPr>
              <a:t>#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7" tooltip="Department of Surgery, Section of Bariatric and Minimally Invasive Surgery, Indiana University School of Medicine, 545 Barnhill Dr., EH 130, Indianapolis, IN, 46202, USA."/>
              </a:rPr>
              <a:t>1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8"/>
              </a:rPr>
              <a:t>Anna Martin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6" tooltip="Contributed equally"/>
              </a:rPr>
              <a:t>#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9" tooltip="Purdue School of Science, Indiana University-Purdue University Indianapolis, Indianapolis, IN, USA."/>
              </a:rPr>
              <a:t>2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10"/>
              </a:rPr>
              <a:t>Panagiotis Kapsampelis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11" tooltip="Department of Surgery, National and Kapodistrian University of Athens School of Medicine, Athens, Greece."/>
              </a:rPr>
              <a:t>3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12"/>
              </a:rPr>
              <a:t>Sara Monfared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7" tooltip="Department of Surgery, Section of Bariatric and Minimally Invasive Surgery, Indiana University School of Medicine, 545 Barnhill Dr., EH 130, Indianapolis, IN, 46202, USA."/>
              </a:rPr>
              <a:t>1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,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13"/>
              </a:rPr>
              <a:t>Dimitrios Stefanidis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 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  <a:hlinkClick r:id="rId14" tooltip="Department of Surgery, Section of Bariatric and Minimally Invasive Surgery, Indiana University School of Medicine, 545 Barnhill Dr., EH 130, Indianapolis, IN, 46202, USA. dimstefa@iu.edu."/>
              </a:rPr>
              <a:t>4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- -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Factors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associated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with weight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regain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post-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bariatric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surgery: a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systematic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review -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Surg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Endosc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2021 Aug;35(8):4069-4084. - .</a:t>
            </a:r>
            <a:r>
              <a:rPr lang="it-IT" sz="1000" i="1" dirty="0" err="1">
                <a:latin typeface="Constantia" panose="02030602050306030303" pitchFamily="18" charset="0"/>
                <a:ea typeface="Georgia" charset="0"/>
                <a:cs typeface="Georgia" charset="0"/>
              </a:rPr>
              <a:t>Epub</a:t>
            </a:r>
            <a:r>
              <a:rPr lang="it-IT" sz="10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 2021 Mar 1.</a:t>
            </a:r>
          </a:p>
        </p:txBody>
      </p:sp>
      <p:pic>
        <p:nvPicPr>
          <p:cNvPr id="11" name="Picture 2" descr="Scarica icone di Libro gratuite in PNG e SVG">
            <a:extLst>
              <a:ext uri="{FF2B5EF4-FFF2-40B4-BE49-F238E27FC236}">
                <a16:creationId xmlns:a16="http://schemas.microsoft.com/office/drawing/2014/main" id="{D7282EA3-8684-CC0A-57C5-CFFA9E47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" y="6132221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FF1604D-B788-61FE-4D0E-2C4B5B052880}"/>
              </a:ext>
            </a:extLst>
          </p:cNvPr>
          <p:cNvCxnSpPr/>
          <p:nvPr/>
        </p:nvCxnSpPr>
        <p:spPr>
          <a:xfrm>
            <a:off x="962947" y="752253"/>
            <a:ext cx="99310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275C7-C2FC-C1E9-2B32-FF3D30931354}"/>
              </a:ext>
            </a:extLst>
          </p:cNvPr>
          <p:cNvSpPr txBox="1"/>
          <p:nvPr/>
        </p:nvSpPr>
        <p:spPr>
          <a:xfrm>
            <a:off x="2993122" y="454080"/>
            <a:ext cx="62003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nstantia" panose="02030602050306030303" pitchFamily="18" charset="0"/>
                <a:ea typeface="Georgia" charset="0"/>
                <a:cs typeface="Georgia" charset="0"/>
              </a:rPr>
              <a:t>TO DO</a:t>
            </a:r>
            <a:endParaRPr lang="it-IT" sz="3200" b="1" dirty="0">
              <a:latin typeface="Constantia" panose="02030602050306030303" pitchFamily="18" charset="0"/>
            </a:endParaRPr>
          </a:p>
        </p:txBody>
      </p:sp>
      <p:pic>
        <p:nvPicPr>
          <p:cNvPr id="4" name="Picture 2" descr="Promozione speciale per valutazione nutrizionale - STUDIO MEDICO Gli Archi">
            <a:extLst>
              <a:ext uri="{FF2B5EF4-FFF2-40B4-BE49-F238E27FC236}">
                <a16:creationId xmlns:a16="http://schemas.microsoft.com/office/drawing/2014/main" id="{8FF912C3-3EE3-B0DA-343D-69C090F7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85"/>
            <a:ext cx="12192000" cy="67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B6B6113-944F-582D-022F-D66E11F551A7}"/>
              </a:ext>
            </a:extLst>
          </p:cNvPr>
          <p:cNvSpPr/>
          <p:nvPr/>
        </p:nvSpPr>
        <p:spPr>
          <a:xfrm>
            <a:off x="852524" y="1743523"/>
            <a:ext cx="10481503" cy="2999283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Constantia" panose="02030602050306030303" pitchFamily="18" charset="0"/>
                <a:ea typeface="Georgia" charset="0"/>
                <a:cs typeface="Georgia" charset="0"/>
              </a:rPr>
              <a:t>Valutazione antropometrica e della composizione corporea </a:t>
            </a:r>
            <a:r>
              <a:rPr lang="it-IT" sz="16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(BIA, Calorimetria Indiretta)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Constantia" panose="02030602050306030303" pitchFamily="18" charset="0"/>
                <a:ea typeface="Georgia" charset="0"/>
                <a:cs typeface="Georgia" charset="0"/>
              </a:rPr>
              <a:t>Attenta valutazione abitudini alimentari </a:t>
            </a:r>
            <a:r>
              <a:rPr lang="it-IT" sz="16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(compilazione del diario alimentare) </a:t>
            </a:r>
            <a:r>
              <a:rPr lang="it-IT" dirty="0">
                <a:latin typeface="Constantia" panose="02030602050306030303" pitchFamily="18" charset="0"/>
                <a:ea typeface="Georgia" charset="0"/>
                <a:cs typeface="Georgia" charset="0"/>
              </a:rPr>
              <a:t>ed eventuale correzione delle stesse </a:t>
            </a:r>
            <a:r>
              <a:rPr lang="it-IT" sz="1600" i="1" dirty="0">
                <a:latin typeface="Constantia" panose="02030602050306030303" pitchFamily="18" charset="0"/>
                <a:ea typeface="Georgia" charset="0"/>
                <a:cs typeface="Georgia" charset="0"/>
              </a:rPr>
              <a:t>(educazione alimentare e/o schema dietetico bilanciato in micro e macro nutrienti o ipocalorico)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Constantia" panose="02030602050306030303" pitchFamily="18" charset="0"/>
              </a:rPr>
              <a:t>Scrupoloso screening di carenze (vitamina D, B12, ferro, albumina, ecc.)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Constantia" panose="02030602050306030303" pitchFamily="18" charset="0"/>
                <a:ea typeface="Georgia" charset="0"/>
                <a:cs typeface="Georgia" charset="0"/>
              </a:rPr>
              <a:t>Continuo confronto con Team per identificazione cause WR,  strategia di azione e pianificazione follow-up più adeguato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latin typeface="Constantia" panose="02030602050306030303" pitchFamily="18" charset="0"/>
                <a:ea typeface="Georgia" charset="0"/>
                <a:cs typeface="Georgia" charset="0"/>
              </a:rPr>
              <a:t>Eventuale </a:t>
            </a:r>
            <a:r>
              <a:rPr lang="it-IT" dirty="0">
                <a:latin typeface="Constantia" panose="02030602050306030303" pitchFamily="18" charset="0"/>
                <a:ea typeface="Georgia" charset="0"/>
                <a:cs typeface="Georgia" charset="0"/>
              </a:rPr>
              <a:t>f</a:t>
            </a:r>
            <a:r>
              <a:rPr lang="it-IT" altLang="it-IT" dirty="0">
                <a:latin typeface="Constantia" panose="02030602050306030303" pitchFamily="18" charset="0"/>
                <a:ea typeface="Georgia" charset="0"/>
                <a:cs typeface="Georgia" charset="0"/>
              </a:rPr>
              <a:t>ollow up on-line e/o consultazioni telefoniche </a:t>
            </a:r>
          </a:p>
        </p:txBody>
      </p:sp>
    </p:spTree>
    <p:extLst>
      <p:ext uri="{BB962C8B-B14F-4D97-AF65-F5344CB8AC3E}">
        <p14:creationId xmlns:p14="http://schemas.microsoft.com/office/powerpoint/2010/main" val="2047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329C4-214E-911E-0E1D-C420BACE3A96}"/>
              </a:ext>
            </a:extLst>
          </p:cNvPr>
          <p:cNvSpPr txBox="1">
            <a:spLocks/>
          </p:cNvSpPr>
          <p:nvPr/>
        </p:nvSpPr>
        <p:spPr>
          <a:xfrm>
            <a:off x="2146300" y="1058146"/>
            <a:ext cx="5829300" cy="1414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b="1" dirty="0">
                <a:solidFill>
                  <a:srgbClr val="1A577B"/>
                </a:solidFill>
                <a:latin typeface="ACADEMY ENGRAVED LET PLAIN:1.0" panose="02000000000000000000" pitchFamily="2" charset="0"/>
                <a:ea typeface="Georgia" charset="0"/>
                <a:cs typeface="Georgia" charset="0"/>
              </a:rPr>
              <a:t>Quale strategia dietetica?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875376-83E3-DFCC-4918-A516D8A0CC2F}"/>
              </a:ext>
            </a:extLst>
          </p:cNvPr>
          <p:cNvSpPr txBox="1">
            <a:spLocks/>
          </p:cNvSpPr>
          <p:nvPr/>
        </p:nvSpPr>
        <p:spPr>
          <a:xfrm>
            <a:off x="0" y="2853087"/>
            <a:ext cx="12192000" cy="2791339"/>
          </a:xfrm>
          <a:prstGeom prst="rect">
            <a:avLst/>
          </a:prstGeom>
          <a:solidFill>
            <a:schemeClr val="accent3">
              <a:lumMod val="20000"/>
              <a:lumOff val="80000"/>
              <a:alpha val="52938"/>
            </a:schemeClr>
          </a:solidFill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5" indent="-317500">
              <a:lnSpc>
                <a:spcPct val="170000"/>
              </a:lnSpc>
            </a:pPr>
            <a:r>
              <a:rPr lang="it-IT" dirty="0">
                <a:latin typeface="Georgia" charset="0"/>
                <a:ea typeface="Georgia" charset="0"/>
                <a:cs typeface="Georgia" charset="0"/>
              </a:rPr>
              <a:t>Educazione alimentare con supporto di diario alimentare (e indispensabile psi)</a:t>
            </a:r>
          </a:p>
          <a:p>
            <a:pPr marL="904875" indent="-317500">
              <a:lnSpc>
                <a:spcPct val="170000"/>
              </a:lnSpc>
            </a:pPr>
            <a:r>
              <a:rPr lang="it-IT" dirty="0">
                <a:latin typeface="Georgia" charset="0"/>
                <a:ea typeface="Georgia" charset="0"/>
                <a:cs typeface="Georgia" charset="0"/>
              </a:rPr>
              <a:t>Dieta a basso contenuto calorico/fortemente ipocalorica - Low Calorie </a:t>
            </a:r>
            <a:r>
              <a:rPr lang="it-IT" dirty="0" err="1">
                <a:latin typeface="Georgia" charset="0"/>
                <a:ea typeface="Georgia" charset="0"/>
                <a:cs typeface="Georgia" charset="0"/>
              </a:rPr>
              <a:t>Diet</a:t>
            </a:r>
            <a:r>
              <a:rPr lang="it-IT" dirty="0">
                <a:latin typeface="Georgia" charset="0"/>
                <a:ea typeface="Georgia" charset="0"/>
                <a:cs typeface="Georgia" charset="0"/>
              </a:rPr>
              <a:t> (LCD -VLCD) </a:t>
            </a:r>
          </a:p>
          <a:p>
            <a:pPr marL="904875" indent="-317500">
              <a:lnSpc>
                <a:spcPct val="170000"/>
              </a:lnSpc>
            </a:pPr>
            <a:r>
              <a:rPr lang="it-IT" dirty="0">
                <a:latin typeface="Georgia" charset="0"/>
                <a:ea typeface="Georgia" charset="0"/>
                <a:cs typeface="Georgia" charset="0"/>
              </a:rPr>
              <a:t>Dieta Chetogena - </a:t>
            </a:r>
            <a:r>
              <a:rPr lang="it-IT" dirty="0" err="1">
                <a:latin typeface="Georgia" charset="0"/>
                <a:ea typeface="Georgia" charset="0"/>
                <a:cs typeface="Georgia" charset="0"/>
              </a:rPr>
              <a:t>Very</a:t>
            </a:r>
            <a:r>
              <a:rPr lang="it-IT" dirty="0">
                <a:latin typeface="Georgia" charset="0"/>
                <a:ea typeface="Georgia" charset="0"/>
                <a:cs typeface="Georgia" charset="0"/>
              </a:rPr>
              <a:t> Low </a:t>
            </a:r>
            <a:r>
              <a:rPr lang="it-IT" dirty="0" err="1">
                <a:latin typeface="Georgia" charset="0"/>
                <a:ea typeface="Georgia" charset="0"/>
                <a:cs typeface="Georgia" charset="0"/>
              </a:rPr>
              <a:t>Ketogenic</a:t>
            </a:r>
            <a:r>
              <a:rPr lang="it-IT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dirty="0" err="1">
                <a:latin typeface="Georgia" charset="0"/>
                <a:ea typeface="Georgia" charset="0"/>
                <a:cs typeface="Georgia" charset="0"/>
              </a:rPr>
              <a:t>Diet</a:t>
            </a:r>
            <a:r>
              <a:rPr lang="it-IT" dirty="0">
                <a:latin typeface="Georgia" charset="0"/>
                <a:ea typeface="Georgia" charset="0"/>
                <a:cs typeface="Georgia" charset="0"/>
              </a:rPr>
              <a:t> (VLKD)</a:t>
            </a:r>
          </a:p>
          <a:p>
            <a:pPr marL="904875" indent="-317500">
              <a:lnSpc>
                <a:spcPct val="170000"/>
              </a:lnSpc>
            </a:pPr>
            <a:r>
              <a:rPr lang="it-IT" dirty="0">
                <a:latin typeface="Georgia" charset="0"/>
                <a:ea typeface="Georgia" charset="0"/>
                <a:cs typeface="Georgia" charset="0"/>
              </a:rPr>
              <a:t>Strategie combinate (Pallone Intragastrico? FARMACI?)</a:t>
            </a:r>
          </a:p>
        </p:txBody>
      </p:sp>
      <p:sp>
        <p:nvSpPr>
          <p:cNvPr id="5" name="Nuvola 4">
            <a:extLst>
              <a:ext uri="{FF2B5EF4-FFF2-40B4-BE49-F238E27FC236}">
                <a16:creationId xmlns:a16="http://schemas.microsoft.com/office/drawing/2014/main" id="{07454E26-3FF8-22FF-0E28-79F20DA86039}"/>
              </a:ext>
            </a:extLst>
          </p:cNvPr>
          <p:cNvSpPr/>
          <p:nvPr/>
        </p:nvSpPr>
        <p:spPr>
          <a:xfrm>
            <a:off x="7819951" y="306692"/>
            <a:ext cx="3773005" cy="24163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2175641-D2E5-6342-7DE6-B41331EB21AB}"/>
              </a:ext>
            </a:extLst>
          </p:cNvPr>
          <p:cNvSpPr txBox="1">
            <a:spLocks/>
          </p:cNvSpPr>
          <p:nvPr/>
        </p:nvSpPr>
        <p:spPr>
          <a:xfrm>
            <a:off x="7732181" y="900552"/>
            <a:ext cx="3773006" cy="1053913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Strategie </a:t>
            </a:r>
            <a:br>
              <a:rPr lang="it-IT" sz="3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</a:br>
            <a:r>
              <a:rPr lang="it-IT" sz="3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nutrizionali </a:t>
            </a:r>
            <a:br>
              <a:rPr lang="it-IT" sz="3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</a:br>
            <a:r>
              <a:rPr lang="it-IT" sz="320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pre</a:t>
            </a:r>
            <a:r>
              <a:rPr lang="it-IT" sz="3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-operatorie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A6F497D-F2A1-63F4-8AB2-01839BDD661B}"/>
              </a:ext>
            </a:extLst>
          </p:cNvPr>
          <p:cNvSpPr/>
          <p:nvPr/>
        </p:nvSpPr>
        <p:spPr>
          <a:xfrm>
            <a:off x="7061413" y="1787707"/>
            <a:ext cx="249382" cy="235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81416CC-B48E-7E5D-6221-9CE82042A966}"/>
              </a:ext>
            </a:extLst>
          </p:cNvPr>
          <p:cNvSpPr/>
          <p:nvPr/>
        </p:nvSpPr>
        <p:spPr>
          <a:xfrm>
            <a:off x="7515228" y="1576350"/>
            <a:ext cx="249382" cy="235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12A840-64D2-D59A-C5D0-2AD38BBB5453}"/>
              </a:ext>
            </a:extLst>
          </p:cNvPr>
          <p:cNvSpPr txBox="1"/>
          <p:nvPr/>
        </p:nvSpPr>
        <p:spPr>
          <a:xfrm>
            <a:off x="4068590" y="4851124"/>
            <a:ext cx="202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latin typeface="ACADEMY ENGRAVED LET PLAIN:1.0" panose="02000000000000000000" pitchFamily="2" charset="0"/>
              </a:rPr>
              <a:t>X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E481DD3-8FCD-E02D-B7AA-58EF2DA19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8" t="20731" r="6218" b="10602"/>
          <a:stretch/>
        </p:blipFill>
        <p:spPr>
          <a:xfrm>
            <a:off x="194711" y="166030"/>
            <a:ext cx="2904303" cy="16674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CCC518-D727-FBA6-045D-967B94FFA8A3}"/>
              </a:ext>
            </a:extLst>
          </p:cNvPr>
          <p:cNvSpPr txBox="1"/>
          <p:nvPr/>
        </p:nvSpPr>
        <p:spPr>
          <a:xfrm>
            <a:off x="804440" y="6056441"/>
            <a:ext cx="11302120" cy="738664"/>
          </a:xfrm>
          <a:prstGeom prst="rect">
            <a:avLst/>
          </a:prstGeom>
          <a:solidFill>
            <a:srgbClr val="F6A287">
              <a:alpha val="25000"/>
            </a:srgbClr>
          </a:solidFill>
        </p:spPr>
        <p:txBody>
          <a:bodyPr wrap="square">
            <a:spAutoFit/>
          </a:bodyPr>
          <a:lstStyle/>
          <a:p>
            <a:pPr marL="284162" indent="-228600">
              <a:buFont typeface="+mj-lt"/>
              <a:buAutoNum type="arabicPeriod"/>
            </a:pPr>
            <a:r>
              <a:rPr lang="it-IT" sz="1050" i="1" dirty="0" err="1"/>
              <a:t>Hernández</a:t>
            </a:r>
            <a:r>
              <a:rPr lang="it-IT" sz="1050" i="1" dirty="0"/>
              <a:t>-Rodríguez EM et al. </a:t>
            </a:r>
            <a:r>
              <a:rPr lang="it-IT" sz="1050" i="1" dirty="0" err="1"/>
              <a:t>Exercise</a:t>
            </a:r>
            <a:r>
              <a:rPr lang="it-IT" sz="1050" i="1" dirty="0"/>
              <a:t> for </a:t>
            </a:r>
            <a:r>
              <a:rPr lang="it-IT" sz="1050" i="1" dirty="0" err="1"/>
              <a:t>counteracting</a:t>
            </a:r>
            <a:r>
              <a:rPr lang="it-IT" sz="1050" i="1" dirty="0"/>
              <a:t> weight </a:t>
            </a:r>
            <a:r>
              <a:rPr lang="it-IT" sz="1050" i="1" dirty="0" err="1"/>
              <a:t>recurrence</a:t>
            </a:r>
            <a:r>
              <a:rPr lang="it-IT" sz="1050" i="1" dirty="0"/>
              <a:t> after </a:t>
            </a:r>
            <a:r>
              <a:rPr lang="it-IT" sz="1050" i="1" dirty="0" err="1"/>
              <a:t>bariatric</a:t>
            </a:r>
            <a:r>
              <a:rPr lang="it-IT" sz="1050" i="1" dirty="0"/>
              <a:t> surgery: a </a:t>
            </a:r>
            <a:r>
              <a:rPr lang="it-IT" sz="1050" i="1" dirty="0" err="1"/>
              <a:t>systematic</a:t>
            </a:r>
            <a:r>
              <a:rPr lang="it-IT" sz="1050" i="1" dirty="0"/>
              <a:t> review and meta-</a:t>
            </a:r>
            <a:r>
              <a:rPr lang="it-IT" sz="1050" i="1" dirty="0" err="1"/>
              <a:t>analysis</a:t>
            </a:r>
            <a:r>
              <a:rPr lang="it-IT" sz="1050" i="1" dirty="0"/>
              <a:t>. </a:t>
            </a:r>
            <a:r>
              <a:rPr lang="it-IT" sz="1050" i="1" dirty="0" err="1"/>
              <a:t>Obes</a:t>
            </a:r>
            <a:r>
              <a:rPr lang="it-IT" sz="1050" i="1" dirty="0"/>
              <a:t> </a:t>
            </a:r>
            <a:r>
              <a:rPr lang="it-IT" sz="1050" i="1" dirty="0" err="1"/>
              <a:t>Surg</a:t>
            </a:r>
            <a:r>
              <a:rPr lang="it-IT" sz="1050" i="1" dirty="0"/>
              <a:t>. 2023;33(5):1120–32.</a:t>
            </a:r>
          </a:p>
          <a:p>
            <a:pPr marL="225425" indent="-169863">
              <a:buFont typeface="+mj-lt"/>
              <a:buAutoNum type="arabicPeriod"/>
            </a:pPr>
            <a:r>
              <a:rPr lang="it-IT" sz="1050" i="1" dirty="0" err="1"/>
              <a:t>Rothberg</a:t>
            </a:r>
            <a:r>
              <a:rPr lang="it-IT" sz="1050" i="1" dirty="0"/>
              <a:t> A, Livingston EH, </a:t>
            </a:r>
            <a:r>
              <a:rPr lang="it-IT" sz="1050" i="1" dirty="0" err="1"/>
              <a:t>Wadden</a:t>
            </a:r>
            <a:r>
              <a:rPr lang="it-IT" sz="1050" i="1" dirty="0"/>
              <a:t> TA, et al. </a:t>
            </a:r>
            <a:r>
              <a:rPr lang="it-IT" sz="1050" i="1" dirty="0" err="1"/>
              <a:t>Pharmacologic</a:t>
            </a:r>
            <a:r>
              <a:rPr lang="it-IT" sz="1050" i="1" dirty="0"/>
              <a:t> management of weight </a:t>
            </a:r>
            <a:r>
              <a:rPr lang="it-IT" sz="1050" i="1" dirty="0" err="1"/>
              <a:t>regain</a:t>
            </a:r>
            <a:r>
              <a:rPr lang="it-IT" sz="1050" i="1" dirty="0"/>
              <a:t> following </a:t>
            </a:r>
            <a:r>
              <a:rPr lang="it-IT" sz="1050" i="1" dirty="0" err="1"/>
              <a:t>bariatric</a:t>
            </a:r>
            <a:r>
              <a:rPr lang="it-IT" sz="1050" i="1" dirty="0"/>
              <a:t> surgery. </a:t>
            </a:r>
            <a:r>
              <a:rPr lang="it-IT" sz="1050" i="1" dirty="0" err="1"/>
              <a:t>Obes</a:t>
            </a:r>
            <a:r>
              <a:rPr lang="it-IT" sz="1050" i="1" dirty="0"/>
              <a:t> </a:t>
            </a:r>
            <a:r>
              <a:rPr lang="it-IT" sz="1050" i="1" dirty="0" err="1"/>
              <a:t>Surg</a:t>
            </a:r>
            <a:r>
              <a:rPr lang="it-IT" sz="1050" i="1" dirty="0"/>
              <a:t>. 2023;33(6):2050–60. </a:t>
            </a:r>
          </a:p>
          <a:p>
            <a:pPr marL="225425" indent="-169863">
              <a:buFont typeface="+mj-lt"/>
              <a:buAutoNum type="arabicPeriod"/>
            </a:pPr>
            <a:r>
              <a:rPr lang="it-IT" sz="1050" i="1" dirty="0" err="1"/>
              <a:t>Garb</a:t>
            </a:r>
            <a:r>
              <a:rPr lang="it-IT" sz="1050" i="1" dirty="0"/>
              <a:t> </a:t>
            </a:r>
            <a:r>
              <a:rPr lang="it-IT" sz="1050" i="1" dirty="0" err="1"/>
              <a:t>J</a:t>
            </a:r>
            <a:r>
              <a:rPr lang="it-IT" sz="1050" i="1" dirty="0"/>
              <a:t>, Welch G, </a:t>
            </a:r>
            <a:r>
              <a:rPr lang="it-IT" sz="1050" i="1" dirty="0" err="1"/>
              <a:t>Zagarins</a:t>
            </a:r>
            <a:r>
              <a:rPr lang="it-IT" sz="1050" i="1" dirty="0"/>
              <a:t> </a:t>
            </a:r>
            <a:r>
              <a:rPr lang="it-IT" sz="1050" i="1" dirty="0" err="1"/>
              <a:t>S</a:t>
            </a:r>
            <a:r>
              <a:rPr lang="it-IT" sz="1050" i="1" dirty="0"/>
              <a:t>, et al. Optimizing </a:t>
            </a:r>
            <a:r>
              <a:rPr lang="it-IT" sz="1050" i="1" dirty="0" err="1"/>
              <a:t>nutritional</a:t>
            </a:r>
            <a:r>
              <a:rPr lang="it-IT" sz="1050" i="1" dirty="0"/>
              <a:t> management </a:t>
            </a:r>
            <a:r>
              <a:rPr lang="it-IT" sz="1050" i="1" dirty="0" err="1"/>
              <a:t>before</a:t>
            </a:r>
            <a:r>
              <a:rPr lang="it-IT" sz="1050" i="1" dirty="0"/>
              <a:t> and after </a:t>
            </a:r>
            <a:r>
              <a:rPr lang="it-IT" sz="1050" i="1" dirty="0" err="1"/>
              <a:t>bariatric</a:t>
            </a:r>
            <a:r>
              <a:rPr lang="it-IT" sz="1050" i="1" dirty="0"/>
              <a:t> surgery: a </a:t>
            </a:r>
            <a:r>
              <a:rPr lang="it-IT" sz="1050" i="1" dirty="0" err="1"/>
              <a:t>comprehensive</a:t>
            </a:r>
            <a:r>
              <a:rPr lang="it-IT" sz="1050" i="1" dirty="0"/>
              <a:t> guide. Int </a:t>
            </a:r>
            <a:r>
              <a:rPr lang="it-IT" sz="1050" i="1" dirty="0" err="1"/>
              <a:t>J</a:t>
            </a:r>
            <a:r>
              <a:rPr lang="it-IT" sz="1050" i="1" dirty="0"/>
              <a:t> </a:t>
            </a:r>
            <a:r>
              <a:rPr lang="it-IT" sz="1050" i="1" dirty="0" err="1"/>
              <a:t>Environ</a:t>
            </a:r>
            <a:r>
              <a:rPr lang="it-IT" sz="1050" i="1" dirty="0"/>
              <a:t> Res Public Health. 2023;20(17):6899.</a:t>
            </a:r>
          </a:p>
          <a:p>
            <a:pPr marL="225425" indent="-169863">
              <a:buFont typeface="+mj-lt"/>
              <a:buAutoNum type="arabicPeriod"/>
            </a:pPr>
            <a:r>
              <a:rPr lang="it-IT" sz="1050" i="1" dirty="0" err="1"/>
              <a:t>Furczyk</a:t>
            </a:r>
            <a:r>
              <a:rPr lang="it-IT" sz="1050" i="1" dirty="0"/>
              <a:t> </a:t>
            </a:r>
            <a:r>
              <a:rPr lang="it-IT" sz="1050" i="1" dirty="0" err="1"/>
              <a:t>P</a:t>
            </a:r>
            <a:r>
              <a:rPr lang="it-IT" sz="1050" i="1" dirty="0"/>
              <a:t>, Chen </a:t>
            </a:r>
            <a:r>
              <a:rPr lang="it-IT" sz="1050" i="1" dirty="0" err="1"/>
              <a:t>J</a:t>
            </a:r>
            <a:r>
              <a:rPr lang="it-IT" sz="1050" i="1" dirty="0"/>
              <a:t>, Ortega Y, et al. Weight </a:t>
            </a:r>
            <a:r>
              <a:rPr lang="it-IT" sz="1050" i="1" dirty="0" err="1"/>
              <a:t>regain</a:t>
            </a:r>
            <a:r>
              <a:rPr lang="it-IT" sz="1050" i="1" dirty="0"/>
              <a:t> after </a:t>
            </a:r>
            <a:r>
              <a:rPr lang="it-IT" sz="1050" i="1" dirty="0" err="1"/>
              <a:t>bariatric</a:t>
            </a:r>
            <a:r>
              <a:rPr lang="it-IT" sz="1050" i="1" dirty="0"/>
              <a:t> surgery: scope, </a:t>
            </a:r>
            <a:r>
              <a:rPr lang="it-IT" sz="1050" i="1" dirty="0" err="1"/>
              <a:t>causes</a:t>
            </a:r>
            <a:r>
              <a:rPr lang="it-IT" sz="1050" i="1" dirty="0"/>
              <a:t>, </a:t>
            </a:r>
            <a:r>
              <a:rPr lang="it-IT" sz="1050" i="1" dirty="0" err="1"/>
              <a:t>prevention</a:t>
            </a:r>
            <a:r>
              <a:rPr lang="it-IT" sz="1050" i="1" dirty="0"/>
              <a:t>, and treatment. </a:t>
            </a:r>
            <a:r>
              <a:rPr lang="it-IT" sz="1050" i="1" dirty="0" err="1"/>
              <a:t>Curr</a:t>
            </a:r>
            <a:r>
              <a:rPr lang="it-IT" sz="1050" i="1" dirty="0"/>
              <a:t> Diab Rep. 2023;23(1):123–31.</a:t>
            </a:r>
          </a:p>
        </p:txBody>
      </p:sp>
      <p:pic>
        <p:nvPicPr>
          <p:cNvPr id="11" name="Picture 2" descr="Scarica icone di Libro gratuite in PNG e SVG">
            <a:extLst>
              <a:ext uri="{FF2B5EF4-FFF2-40B4-BE49-F238E27FC236}">
                <a16:creationId xmlns:a16="http://schemas.microsoft.com/office/drawing/2014/main" id="{DC4879FC-D3F2-B71B-3D24-B215AD82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" y="6132221"/>
            <a:ext cx="653076" cy="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5184</TotalTime>
  <Words>1584</Words>
  <Application>Microsoft Macintosh PowerPoint</Application>
  <PresentationFormat>Widescreen</PresentationFormat>
  <Paragraphs>107</Paragraphs>
  <Slides>12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ACADEMY ENGRAVED LET PLAIN:1.0</vt:lpstr>
      <vt:lpstr>Arial</vt:lpstr>
      <vt:lpstr>Calibri</vt:lpstr>
      <vt:lpstr>Constantia</vt:lpstr>
      <vt:lpstr>Courier New</vt:lpstr>
      <vt:lpstr>Georgia</vt:lpstr>
      <vt:lpstr>Wingdings</vt:lpstr>
      <vt:lpstr>RetrospectVTI</vt:lpstr>
      <vt:lpstr>La pianificazione nutrizionale della Redo-Surgery: le basi dell’approccio multimodale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cristiano giardiello</cp:lastModifiedBy>
  <cp:revision>58</cp:revision>
  <dcterms:created xsi:type="dcterms:W3CDTF">2022-02-27T17:36:31Z</dcterms:created>
  <dcterms:modified xsi:type="dcterms:W3CDTF">2025-06-12T05:42:10Z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